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41" r:id="rId1"/>
  </p:sldMasterIdLst>
  <p:notesMasterIdLst>
    <p:notesMasterId r:id="rId149"/>
  </p:notesMasterIdLst>
  <p:handoutMasterIdLst>
    <p:handoutMasterId r:id="rId150"/>
  </p:handoutMasterIdLst>
  <p:sldIdLst>
    <p:sldId id="358" r:id="rId2"/>
    <p:sldId id="482" r:id="rId3"/>
    <p:sldId id="352" r:id="rId4"/>
    <p:sldId id="487" r:id="rId5"/>
    <p:sldId id="483" r:id="rId6"/>
    <p:sldId id="484" r:id="rId7"/>
    <p:sldId id="485" r:id="rId8"/>
    <p:sldId id="463" r:id="rId9"/>
    <p:sldId id="464" r:id="rId10"/>
    <p:sldId id="465" r:id="rId11"/>
    <p:sldId id="466" r:id="rId12"/>
    <p:sldId id="467" r:id="rId13"/>
    <p:sldId id="486" r:id="rId14"/>
    <p:sldId id="488" r:id="rId15"/>
    <p:sldId id="398" r:id="rId16"/>
    <p:sldId id="396" r:id="rId17"/>
    <p:sldId id="426" r:id="rId18"/>
    <p:sldId id="489" r:id="rId19"/>
    <p:sldId id="394" r:id="rId20"/>
    <p:sldId id="357" r:id="rId21"/>
    <p:sldId id="490" r:id="rId22"/>
    <p:sldId id="491" r:id="rId23"/>
    <p:sldId id="359" r:id="rId24"/>
    <p:sldId id="492" r:id="rId25"/>
    <p:sldId id="493" r:id="rId26"/>
    <p:sldId id="494" r:id="rId27"/>
    <p:sldId id="495" r:id="rId28"/>
    <p:sldId id="496" r:id="rId29"/>
    <p:sldId id="480" r:id="rId30"/>
    <p:sldId id="497" r:id="rId31"/>
    <p:sldId id="479" r:id="rId32"/>
    <p:sldId id="498" r:id="rId33"/>
    <p:sldId id="499" r:id="rId34"/>
    <p:sldId id="500" r:id="rId35"/>
    <p:sldId id="360" r:id="rId36"/>
    <p:sldId id="501" r:id="rId37"/>
    <p:sldId id="502" r:id="rId38"/>
    <p:sldId id="503" r:id="rId39"/>
    <p:sldId id="504" r:id="rId40"/>
    <p:sldId id="505" r:id="rId41"/>
    <p:sldId id="330" r:id="rId42"/>
    <p:sldId id="506" r:id="rId43"/>
    <p:sldId id="507" r:id="rId44"/>
    <p:sldId id="508" r:id="rId45"/>
    <p:sldId id="509" r:id="rId46"/>
    <p:sldId id="366" r:id="rId47"/>
    <p:sldId id="367" r:id="rId48"/>
    <p:sldId id="368" r:id="rId49"/>
    <p:sldId id="369" r:id="rId50"/>
    <p:sldId id="475" r:id="rId51"/>
    <p:sldId id="371" r:id="rId52"/>
    <p:sldId id="373" r:id="rId53"/>
    <p:sldId id="418" r:id="rId54"/>
    <p:sldId id="419" r:id="rId55"/>
    <p:sldId id="374" r:id="rId56"/>
    <p:sldId id="375" r:id="rId57"/>
    <p:sldId id="376" r:id="rId58"/>
    <p:sldId id="377" r:id="rId59"/>
    <p:sldId id="510" r:id="rId60"/>
    <p:sldId id="378" r:id="rId61"/>
    <p:sldId id="381" r:id="rId62"/>
    <p:sldId id="382" r:id="rId63"/>
    <p:sldId id="379" r:id="rId64"/>
    <p:sldId id="380" r:id="rId65"/>
    <p:sldId id="383" r:id="rId66"/>
    <p:sldId id="384" r:id="rId67"/>
    <p:sldId id="385" r:id="rId68"/>
    <p:sldId id="511" r:id="rId69"/>
    <p:sldId id="512" r:id="rId70"/>
    <p:sldId id="513" r:id="rId71"/>
    <p:sldId id="514" r:id="rId72"/>
    <p:sldId id="393" r:id="rId73"/>
    <p:sldId id="450" r:id="rId74"/>
    <p:sldId id="451" r:id="rId75"/>
    <p:sldId id="515" r:id="rId76"/>
    <p:sldId id="453" r:id="rId77"/>
    <p:sldId id="399" r:id="rId78"/>
    <p:sldId id="414" r:id="rId79"/>
    <p:sldId id="516" r:id="rId80"/>
    <p:sldId id="549" r:id="rId81"/>
    <p:sldId id="416" r:id="rId82"/>
    <p:sldId id="417" r:id="rId83"/>
    <p:sldId id="517" r:id="rId84"/>
    <p:sldId id="420" r:id="rId85"/>
    <p:sldId id="421" r:id="rId86"/>
    <p:sldId id="422" r:id="rId87"/>
    <p:sldId id="424" r:id="rId88"/>
    <p:sldId id="518" r:id="rId89"/>
    <p:sldId id="411" r:id="rId90"/>
    <p:sldId id="519" r:id="rId91"/>
    <p:sldId id="520" r:id="rId92"/>
    <p:sldId id="521" r:id="rId93"/>
    <p:sldId id="522" r:id="rId94"/>
    <p:sldId id="433" r:id="rId95"/>
    <p:sldId id="523" r:id="rId96"/>
    <p:sldId id="524" r:id="rId97"/>
    <p:sldId id="525" r:id="rId98"/>
    <p:sldId id="526" r:id="rId99"/>
    <p:sldId id="435" r:id="rId100"/>
    <p:sldId id="527" r:id="rId101"/>
    <p:sldId id="528" r:id="rId102"/>
    <p:sldId id="529" r:id="rId103"/>
    <p:sldId id="530" r:id="rId104"/>
    <p:sldId id="531" r:id="rId105"/>
    <p:sldId id="532" r:id="rId106"/>
    <p:sldId id="533" r:id="rId107"/>
    <p:sldId id="534" r:id="rId108"/>
    <p:sldId id="400" r:id="rId109"/>
    <p:sldId id="535" r:id="rId110"/>
    <p:sldId id="536" r:id="rId111"/>
    <p:sldId id="537" r:id="rId112"/>
    <p:sldId id="538" r:id="rId113"/>
    <p:sldId id="436" r:id="rId114"/>
    <p:sldId id="437" r:id="rId115"/>
    <p:sldId id="539" r:id="rId116"/>
    <p:sldId id="438" r:id="rId117"/>
    <p:sldId id="540" r:id="rId118"/>
    <p:sldId id="541" r:id="rId119"/>
    <p:sldId id="439" r:id="rId120"/>
    <p:sldId id="542" r:id="rId121"/>
    <p:sldId id="440" r:id="rId122"/>
    <p:sldId id="443" r:id="rId123"/>
    <p:sldId id="442" r:id="rId124"/>
    <p:sldId id="476" r:id="rId125"/>
    <p:sldId id="543" r:id="rId126"/>
    <p:sldId id="544" r:id="rId127"/>
    <p:sldId id="445" r:id="rId128"/>
    <p:sldId id="446" r:id="rId129"/>
    <p:sldId id="447" r:id="rId130"/>
    <p:sldId id="448" r:id="rId131"/>
    <p:sldId id="449" r:id="rId132"/>
    <p:sldId id="545" r:id="rId133"/>
    <p:sldId id="477" r:id="rId134"/>
    <p:sldId id="455" r:id="rId135"/>
    <p:sldId id="456" r:id="rId136"/>
    <p:sldId id="457" r:id="rId137"/>
    <p:sldId id="462" r:id="rId138"/>
    <p:sldId id="458" r:id="rId139"/>
    <p:sldId id="459" r:id="rId140"/>
    <p:sldId id="460" r:id="rId141"/>
    <p:sldId id="391" r:id="rId142"/>
    <p:sldId id="468" r:id="rId143"/>
    <p:sldId id="546" r:id="rId144"/>
    <p:sldId id="470" r:id="rId145"/>
    <p:sldId id="547" r:id="rId146"/>
    <p:sldId id="548" r:id="rId147"/>
    <p:sldId id="343" r:id="rId148"/>
  </p:sldIdLst>
  <p:sldSz cx="9144000" cy="6858000" type="screen4x3"/>
  <p:notesSz cx="6858000" cy="86868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1996">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a:srgbClr val="006600"/>
    <a:srgbClr val="993300"/>
    <a:srgbClr val="969696"/>
    <a:srgbClr val="996633"/>
    <a:srgbClr val="CC9900"/>
    <a:srgbClr val="000000"/>
    <a:srgbClr val="660033"/>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87"/>
    <p:restoredTop sz="90929"/>
  </p:normalViewPr>
  <p:slideViewPr>
    <p:cSldViewPr>
      <p:cViewPr varScale="1">
        <p:scale>
          <a:sx n="83" d="100"/>
          <a:sy n="83" d="100"/>
        </p:scale>
        <p:origin x="360" y="3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8742"/>
    </p:cViewPr>
  </p:sorterViewPr>
  <p:notesViewPr>
    <p:cSldViewPr>
      <p:cViewPr varScale="1">
        <p:scale>
          <a:sx n="42" d="100"/>
          <a:sy n="42" d="100"/>
        </p:scale>
        <p:origin x="-1337" y="-84"/>
      </p:cViewPr>
      <p:guideLst>
        <p:guide orient="horz" pos="1996"/>
        <p:guide pos="288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handoutMaster" Target="handoutMasters/handoutMaster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t" anchorCtr="0" compatLnSpc="1">
            <a:prstTxWarp prst="textNoShape">
              <a:avLst/>
            </a:prstTxWarp>
          </a:bodyPr>
          <a:lstStyle>
            <a:lvl1pPr defTabSz="762000">
              <a:defRPr sz="1000" i="1">
                <a:solidFill>
                  <a:schemeClr val="tx1"/>
                </a:solidFill>
              </a:defRPr>
            </a:lvl1pPr>
          </a:lstStyle>
          <a:p>
            <a:pPr>
              <a:defRPr/>
            </a:pPr>
            <a:endParaRPr lang="en-US" altLang="en-US"/>
          </a:p>
        </p:txBody>
      </p:sp>
      <p:sp>
        <p:nvSpPr>
          <p:cNvPr id="2051" name="Rectangle 3"/>
          <p:cNvSpPr>
            <a:spLocks noGrp="1" noChangeArrowheads="1"/>
          </p:cNvSpPr>
          <p:nvPr>
            <p:ph type="dt" idx="1"/>
          </p:nvPr>
        </p:nvSpPr>
        <p:spPr bwMode="auto">
          <a:xfrm>
            <a:off x="3886200" y="0"/>
            <a:ext cx="2971800"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t" anchorCtr="0" compatLnSpc="1">
            <a:prstTxWarp prst="textNoShape">
              <a:avLst/>
            </a:prstTxWarp>
          </a:bodyPr>
          <a:lstStyle>
            <a:lvl1pPr algn="r" defTabSz="762000">
              <a:defRPr sz="1000" i="1">
                <a:solidFill>
                  <a:schemeClr val="tx1"/>
                </a:solidFill>
              </a:defRPr>
            </a:lvl1pPr>
          </a:lstStyle>
          <a:p>
            <a:pPr>
              <a:defRPr/>
            </a:pPr>
            <a:endParaRPr lang="en-US" altLang="en-US"/>
          </a:p>
        </p:txBody>
      </p:sp>
      <p:sp>
        <p:nvSpPr>
          <p:cNvPr id="3076" name="Rectangle 4"/>
          <p:cNvSpPr>
            <a:spLocks noGrp="1" noRot="1" noChangeAspect="1" noChangeArrowheads="1" noTextEdit="1"/>
          </p:cNvSpPr>
          <p:nvPr>
            <p:ph type="sldImg" idx="2"/>
          </p:nvPr>
        </p:nvSpPr>
        <p:spPr bwMode="auto">
          <a:xfrm>
            <a:off x="1263650" y="657225"/>
            <a:ext cx="4330700" cy="324643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914400" y="4125913"/>
            <a:ext cx="5029200" cy="391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2054" name="Rectangle 6"/>
          <p:cNvSpPr>
            <a:spLocks noGrp="1" noChangeArrowheads="1"/>
          </p:cNvSpPr>
          <p:nvPr>
            <p:ph type="ftr" sz="quarter" idx="4"/>
          </p:nvPr>
        </p:nvSpPr>
        <p:spPr bwMode="auto">
          <a:xfrm>
            <a:off x="0" y="8251825"/>
            <a:ext cx="2971800"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b" anchorCtr="0" compatLnSpc="1">
            <a:prstTxWarp prst="textNoShape">
              <a:avLst/>
            </a:prstTxWarp>
          </a:bodyPr>
          <a:lstStyle>
            <a:lvl1pPr defTabSz="762000">
              <a:defRPr sz="1000" i="1">
                <a:solidFill>
                  <a:schemeClr val="tx1"/>
                </a:solidFill>
              </a:defRPr>
            </a:lvl1pPr>
          </a:lstStyle>
          <a:p>
            <a:pPr>
              <a:defRPr/>
            </a:pPr>
            <a:endParaRPr lang="en-US" altLang="en-US"/>
          </a:p>
        </p:txBody>
      </p:sp>
      <p:sp>
        <p:nvSpPr>
          <p:cNvPr id="2055" name="Rectangle 7"/>
          <p:cNvSpPr>
            <a:spLocks noGrp="1" noChangeArrowheads="1"/>
          </p:cNvSpPr>
          <p:nvPr>
            <p:ph type="sldNum" sz="quarter" idx="5"/>
          </p:nvPr>
        </p:nvSpPr>
        <p:spPr bwMode="auto">
          <a:xfrm>
            <a:off x="3886200" y="8251825"/>
            <a:ext cx="2971800"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b" anchorCtr="0" compatLnSpc="1">
            <a:prstTxWarp prst="textNoShape">
              <a:avLst/>
            </a:prstTxWarp>
          </a:bodyPr>
          <a:lstStyle>
            <a:lvl1pPr algn="r" defTabSz="762000">
              <a:defRPr sz="1000" i="1">
                <a:solidFill>
                  <a:schemeClr val="tx1"/>
                </a:solidFill>
              </a:defRPr>
            </a:lvl1pPr>
          </a:lstStyle>
          <a:p>
            <a:pPr>
              <a:defRPr/>
            </a:pPr>
            <a:fld id="{36C608E8-386F-442E-B417-03F426711E6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76200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defTabSz="76200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defTabSz="76200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defTabSz="76200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defTabSz="76200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5238" y="657225"/>
            <a:ext cx="4327525" cy="3246438"/>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6CB0416-298B-4D5E-BE7D-C265C4393B78}" type="slidenum">
              <a:rPr lang="en-US" smtClean="0"/>
              <a:pPr/>
              <a:t>94</a:t>
            </a:fld>
            <a:endParaRPr lang="en-US"/>
          </a:p>
        </p:txBody>
      </p:sp>
    </p:spTree>
    <p:extLst>
      <p:ext uri="{BB962C8B-B14F-4D97-AF65-F5344CB8AC3E}">
        <p14:creationId xmlns:p14="http://schemas.microsoft.com/office/powerpoint/2010/main" val="1708885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5238" y="657225"/>
            <a:ext cx="4327525" cy="3246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6C608E8-386F-442E-B417-03F426711E60}" type="slidenum">
              <a:rPr lang="en-US" altLang="en-US" smtClean="0"/>
              <a:pPr>
                <a:defRPr/>
              </a:pPr>
              <a:t>99</a:t>
            </a:fld>
            <a:endParaRPr lang="en-US" altLang="en-US"/>
          </a:p>
        </p:txBody>
      </p:sp>
    </p:spTree>
    <p:extLst>
      <p:ext uri="{BB962C8B-B14F-4D97-AF65-F5344CB8AC3E}">
        <p14:creationId xmlns:p14="http://schemas.microsoft.com/office/powerpoint/2010/main" val="907181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5238" y="657225"/>
            <a:ext cx="4327525" cy="3246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6C608E8-386F-442E-B417-03F426711E60}" type="slidenum">
              <a:rPr lang="en-US" altLang="en-US" smtClean="0"/>
              <a:pPr>
                <a:defRPr/>
              </a:pPr>
              <a:t>115</a:t>
            </a:fld>
            <a:endParaRPr lang="en-US" altLang="en-US"/>
          </a:p>
        </p:txBody>
      </p:sp>
    </p:spTree>
    <p:extLst>
      <p:ext uri="{BB962C8B-B14F-4D97-AF65-F5344CB8AC3E}">
        <p14:creationId xmlns:p14="http://schemas.microsoft.com/office/powerpoint/2010/main" val="3559851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DEC27BB8-0687-4AD9-80C2-D9EADD8DBBDD}" type="slidenum">
              <a:rPr lang="en-US" altLang="en-US" smtClean="0"/>
              <a:pPr>
                <a:defRPr/>
              </a:pPr>
              <a:t>‹#›</a:t>
            </a:fld>
            <a:endParaRPr lang="en-US"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341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3131AF0-B555-4FE3-A62A-56F9D170ABEB}" type="slidenum">
              <a:rPr lang="en-US" altLang="en-US" smtClean="0"/>
              <a:pPr>
                <a:defRPr/>
              </a:pPr>
              <a:t>‹#›</a:t>
            </a:fld>
            <a:endParaRPr lang="en-US" altLang="en-US"/>
          </a:p>
        </p:txBody>
      </p:sp>
    </p:spTree>
    <p:extLst>
      <p:ext uri="{BB962C8B-B14F-4D97-AF65-F5344CB8AC3E}">
        <p14:creationId xmlns:p14="http://schemas.microsoft.com/office/powerpoint/2010/main" val="133917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43BD9427-7DA0-4B36-BCD1-228655BE741D}" type="slidenum">
              <a:rPr lang="en-US" altLang="en-US" smtClean="0"/>
              <a:pPr>
                <a:defRPr/>
              </a:pPr>
              <a:t>‹#›</a:t>
            </a:fld>
            <a:endParaRPr lang="en-US" altLang="en-US"/>
          </a:p>
        </p:txBody>
      </p:sp>
    </p:spTree>
    <p:extLst>
      <p:ext uri="{BB962C8B-B14F-4D97-AF65-F5344CB8AC3E}">
        <p14:creationId xmlns:p14="http://schemas.microsoft.com/office/powerpoint/2010/main" val="498163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70013"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0013" y="1981200"/>
            <a:ext cx="3810000" cy="4114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5332413" y="1981200"/>
            <a:ext cx="3810000" cy="4114800"/>
          </a:xfrm>
        </p:spPr>
        <p:txBody>
          <a:bodyPr/>
          <a:lstStyle/>
          <a:p>
            <a:pPr lvl="0"/>
            <a:endParaRPr lang="en-US" noProof="0" smtClean="0"/>
          </a:p>
        </p:txBody>
      </p:sp>
      <p:sp>
        <p:nvSpPr>
          <p:cNvPr id="5" name="Rectangle 1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6"/>
          <p:cNvSpPr>
            <a:spLocks noGrp="1" noChangeArrowheads="1"/>
          </p:cNvSpPr>
          <p:nvPr>
            <p:ph type="sldNum" sz="quarter" idx="12"/>
          </p:nvPr>
        </p:nvSpPr>
        <p:spPr>
          <a:ln/>
        </p:spPr>
        <p:txBody>
          <a:bodyPr/>
          <a:lstStyle>
            <a:lvl1pPr>
              <a:defRPr/>
            </a:lvl1pPr>
          </a:lstStyle>
          <a:p>
            <a:pPr>
              <a:defRPr/>
            </a:pPr>
            <a:fld id="{BD5ABA80-9928-4A52-9F5E-7F31CB8F51C9}" type="slidenum">
              <a:rPr lang="en-US" altLang="en-US"/>
              <a:pPr>
                <a:defRPr/>
              </a:pPr>
              <a:t>‹#›</a:t>
            </a:fld>
            <a:endParaRPr lang="en-US" altLang="en-US"/>
          </a:p>
        </p:txBody>
      </p:sp>
    </p:spTree>
    <p:extLst>
      <p:ext uri="{BB962C8B-B14F-4D97-AF65-F5344CB8AC3E}">
        <p14:creationId xmlns:p14="http://schemas.microsoft.com/office/powerpoint/2010/main" val="3398388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A382E6F-88EC-406E-90DC-C6A71E97293A}" type="slidenum">
              <a:rPr lang="en-US" altLang="en-US" smtClean="0"/>
              <a:pPr>
                <a:defRPr/>
              </a:pPr>
              <a:t>‹#›</a:t>
            </a:fld>
            <a:endParaRPr lang="en-US" altLang="en-US"/>
          </a:p>
        </p:txBody>
      </p:sp>
    </p:spTree>
    <p:extLst>
      <p:ext uri="{BB962C8B-B14F-4D97-AF65-F5344CB8AC3E}">
        <p14:creationId xmlns:p14="http://schemas.microsoft.com/office/powerpoint/2010/main" val="2092746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366E135-7BFC-4FC0-B90B-DB9B360361A1}" type="slidenum">
              <a:rPr lang="en-US" altLang="en-US" smtClean="0"/>
              <a:pPr>
                <a:defRPr/>
              </a:pPr>
              <a:t>‹#›</a:t>
            </a:fld>
            <a:endParaRPr lang="en-US"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5462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890EC1C8-69F4-47FD-B882-0D41BF8F4AB0}" type="slidenum">
              <a:rPr lang="en-US" altLang="en-US" smtClean="0"/>
              <a:pPr>
                <a:defRPr/>
              </a:pPr>
              <a:t>‹#›</a:t>
            </a:fld>
            <a:endParaRPr lang="en-US" altLang="en-US"/>
          </a:p>
        </p:txBody>
      </p:sp>
    </p:spTree>
    <p:extLst>
      <p:ext uri="{BB962C8B-B14F-4D97-AF65-F5344CB8AC3E}">
        <p14:creationId xmlns:p14="http://schemas.microsoft.com/office/powerpoint/2010/main" val="456741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62317ECB-6384-4680-AD24-24ADA5D036A3}" type="slidenum">
              <a:rPr lang="en-US" altLang="en-US" smtClean="0"/>
              <a:pPr>
                <a:defRPr/>
              </a:pPr>
              <a:t>‹#›</a:t>
            </a:fld>
            <a:endParaRPr lang="en-US" altLang="en-US"/>
          </a:p>
        </p:txBody>
      </p:sp>
    </p:spTree>
    <p:extLst>
      <p:ext uri="{BB962C8B-B14F-4D97-AF65-F5344CB8AC3E}">
        <p14:creationId xmlns:p14="http://schemas.microsoft.com/office/powerpoint/2010/main" val="3125192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2338406D-823E-4BD0-8BF3-8A6C409A6B79}" type="slidenum">
              <a:rPr lang="en-US" altLang="en-US" smtClean="0"/>
              <a:pPr>
                <a:defRPr/>
              </a:pPr>
              <a:t>‹#›</a:t>
            </a:fld>
            <a:endParaRPr lang="en-US" altLang="en-US"/>
          </a:p>
        </p:txBody>
      </p:sp>
    </p:spTree>
    <p:extLst>
      <p:ext uri="{BB962C8B-B14F-4D97-AF65-F5344CB8AC3E}">
        <p14:creationId xmlns:p14="http://schemas.microsoft.com/office/powerpoint/2010/main" val="1506205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2C12359F-DBDE-4E44-A929-3383A158653C}" type="slidenum">
              <a:rPr lang="en-US" altLang="en-US" smtClean="0"/>
              <a:pPr>
                <a:defRPr/>
              </a:pPr>
              <a:t>‹#›</a:t>
            </a:fld>
            <a:endParaRPr lang="en-US" altLang="en-US"/>
          </a:p>
        </p:txBody>
      </p:sp>
    </p:spTree>
    <p:extLst>
      <p:ext uri="{BB962C8B-B14F-4D97-AF65-F5344CB8AC3E}">
        <p14:creationId xmlns:p14="http://schemas.microsoft.com/office/powerpoint/2010/main" val="2575552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endParaRPr lang="en-US" alt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FFC094EA-D3B4-43C8-8565-2EE763BA5FC6}" type="slidenum">
              <a:rPr lang="en-US" altLang="en-US" smtClean="0"/>
              <a:pPr>
                <a:defRPr/>
              </a:pPr>
              <a:t>‹#›</a:t>
            </a:fld>
            <a:endParaRPr lang="en-US" altLang="en-US"/>
          </a:p>
        </p:txBody>
      </p:sp>
    </p:spTree>
    <p:extLst>
      <p:ext uri="{BB962C8B-B14F-4D97-AF65-F5344CB8AC3E}">
        <p14:creationId xmlns:p14="http://schemas.microsoft.com/office/powerpoint/2010/main" val="1559403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85628384-E8A7-444F-A054-E7AFC3A9D204}" type="slidenum">
              <a:rPr lang="en-US" altLang="en-US" smtClean="0"/>
              <a:pPr>
                <a:defRPr/>
              </a:pPr>
              <a:t>‹#›</a:t>
            </a:fld>
            <a:endParaRPr lang="en-US" altLang="en-US"/>
          </a:p>
        </p:txBody>
      </p:sp>
    </p:spTree>
    <p:extLst>
      <p:ext uri="{BB962C8B-B14F-4D97-AF65-F5344CB8AC3E}">
        <p14:creationId xmlns:p14="http://schemas.microsoft.com/office/powerpoint/2010/main" val="2039976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endParaRPr lang="en-US" alt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alt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a:defRPr/>
            </a:pPr>
            <a:fld id="{76B13AC2-1117-4795-B1DB-5C9C9CAD055D}" type="slidenum">
              <a:rPr lang="en-US" altLang="en-US" smtClean="0"/>
              <a:pPr>
                <a:defRPr/>
              </a:pPr>
              <a:t>‹#›</a:t>
            </a:fld>
            <a:endParaRPr lang="en-US" alt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620117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emf"/></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8.w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ctrTitle"/>
          </p:nvPr>
        </p:nvSpPr>
        <p:spPr/>
        <p:txBody>
          <a:bodyPr/>
          <a:lstStyle/>
          <a:p>
            <a:r>
              <a:rPr lang="en-US" altLang="en-US" dirty="0" smtClean="0"/>
              <a:t>Training to Prevent Silicosis</a:t>
            </a:r>
          </a:p>
        </p:txBody>
      </p:sp>
      <p:sp>
        <p:nvSpPr>
          <p:cNvPr id="4099" name="Subtitle 4"/>
          <p:cNvSpPr>
            <a:spLocks noGrp="1"/>
          </p:cNvSpPr>
          <p:nvPr>
            <p:ph type="subTitle" idx="1"/>
          </p:nvPr>
        </p:nvSpPr>
        <p:spPr/>
        <p:txBody>
          <a:bodyPr/>
          <a:lstStyle/>
          <a:p>
            <a:r>
              <a:rPr lang="en-US" altLang="en-US" dirty="0" smtClean="0"/>
              <a:t>Overview</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 </a:t>
            </a:r>
            <a:r>
              <a:rPr lang="en-US" i="1" dirty="0" smtClean="0"/>
              <a:t>Recording</a:t>
            </a:r>
            <a:r>
              <a:rPr lang="en-US" dirty="0" smtClean="0"/>
              <a:t> Requirements</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v"/>
            </a:pPr>
            <a:r>
              <a:rPr lang="en-US" sz="2800" dirty="0" smtClean="0"/>
              <a:t> Work-related injury/illness involving:</a:t>
            </a:r>
          </a:p>
          <a:p>
            <a:pPr lvl="1">
              <a:buFont typeface="Wingdings" panose="05000000000000000000" pitchFamily="2" charset="2"/>
              <a:buChar char="v"/>
            </a:pPr>
            <a:r>
              <a:rPr lang="en-US" sz="2600" dirty="0" smtClean="0"/>
              <a:t> Loss of consciousness</a:t>
            </a:r>
          </a:p>
          <a:p>
            <a:pPr lvl="1">
              <a:buFont typeface="Wingdings" panose="05000000000000000000" pitchFamily="2" charset="2"/>
              <a:buChar char="v"/>
            </a:pPr>
            <a:r>
              <a:rPr lang="en-US" sz="2600" dirty="0" smtClean="0"/>
              <a:t> Restricted work activity or job transfer</a:t>
            </a:r>
          </a:p>
          <a:p>
            <a:pPr lvl="1">
              <a:buFont typeface="Wingdings" panose="05000000000000000000" pitchFamily="2" charset="2"/>
              <a:buChar char="v"/>
            </a:pPr>
            <a:r>
              <a:rPr lang="en-US" sz="2600" dirty="0" smtClean="0"/>
              <a:t> Days away from work</a:t>
            </a:r>
          </a:p>
          <a:p>
            <a:pPr lvl="1">
              <a:buFont typeface="Wingdings" panose="05000000000000000000" pitchFamily="2" charset="2"/>
              <a:buChar char="v"/>
            </a:pPr>
            <a:r>
              <a:rPr lang="en-US" sz="2600" dirty="0" smtClean="0"/>
              <a:t> Medical treatment beyond first aid</a:t>
            </a:r>
          </a:p>
          <a:p>
            <a:pPr lvl="1">
              <a:buFont typeface="Wingdings" panose="05000000000000000000" pitchFamily="2" charset="2"/>
              <a:buChar char="v"/>
            </a:pPr>
            <a:r>
              <a:rPr lang="en-US" sz="2600" dirty="0" smtClean="0"/>
              <a:t> Those diagnosed by a PLHCP</a:t>
            </a:r>
          </a:p>
          <a:p>
            <a:pPr lvl="1">
              <a:buFont typeface="Wingdings" panose="05000000000000000000" pitchFamily="2" charset="2"/>
              <a:buChar char="v"/>
            </a:pPr>
            <a:r>
              <a:rPr lang="en-US" sz="2600" dirty="0" smtClean="0"/>
              <a:t> Those meeting any specific recording criteria listed in Public Law of 1970 and MI</a:t>
            </a:r>
            <a:r>
              <a:rPr lang="en-US" dirty="0" smtClean="0"/>
              <a:t>OSHA</a:t>
            </a:r>
          </a:p>
        </p:txBody>
      </p:sp>
    </p:spTree>
    <p:extLst>
      <p:ext uri="{BB962C8B-B14F-4D97-AF65-F5344CB8AC3E}">
        <p14:creationId xmlns:p14="http://schemas.microsoft.com/office/powerpoint/2010/main" val="29203856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Respirator Maintenance &amp; Care  (</a:t>
            </a:r>
            <a:r>
              <a:rPr lang="en-US" sz="4000" dirty="0" smtClean="0"/>
              <a:t>Appendix B-2 of 1910.134</a:t>
            </a:r>
            <a:r>
              <a:rPr lang="en-US" dirty="0" smtClean="0"/>
              <a:t>)</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dirty="0" smtClean="0"/>
              <a:t> </a:t>
            </a:r>
            <a:r>
              <a:rPr lang="en-US" sz="2800" dirty="0"/>
              <a:t>Clean and </a:t>
            </a:r>
            <a:r>
              <a:rPr lang="en-US" sz="2800" dirty="0" smtClean="0"/>
              <a:t>disinfect </a:t>
            </a:r>
            <a:r>
              <a:rPr lang="en-US" sz="2800" dirty="0"/>
              <a:t>as often as necessary to maintain a sanitary condition</a:t>
            </a:r>
          </a:p>
          <a:p>
            <a:pPr>
              <a:buFont typeface="Arial" panose="020B0604020202020204" pitchFamily="34" charset="0"/>
              <a:buChar char="•"/>
            </a:pPr>
            <a:r>
              <a:rPr lang="en-US" sz="2800" dirty="0" smtClean="0"/>
              <a:t> Inspect </a:t>
            </a:r>
            <a:r>
              <a:rPr lang="en-US" sz="2800" dirty="0"/>
              <a:t>before and after each use and after cleaning</a:t>
            </a:r>
          </a:p>
          <a:p>
            <a:pPr>
              <a:buFont typeface="Arial" panose="020B0604020202020204" pitchFamily="34" charset="0"/>
              <a:buChar char="•"/>
            </a:pPr>
            <a:r>
              <a:rPr lang="en-US" sz="2800" dirty="0" smtClean="0"/>
              <a:t> Store </a:t>
            </a:r>
            <a:r>
              <a:rPr lang="en-US" sz="2800" dirty="0"/>
              <a:t>away from heat, cold, light, moisture, dusts and chemicals</a:t>
            </a:r>
          </a:p>
          <a:p>
            <a:pPr>
              <a:buFont typeface="Arial" panose="020B0604020202020204" pitchFamily="34" charset="0"/>
              <a:buChar char="•"/>
            </a:pPr>
            <a:r>
              <a:rPr lang="en-US" sz="2800" dirty="0" smtClean="0"/>
              <a:t> Store </a:t>
            </a:r>
            <a:r>
              <a:rPr lang="en-US" sz="2800" dirty="0"/>
              <a:t>respirator in a clean area/plastic bag not in work exposed area</a:t>
            </a:r>
          </a:p>
          <a:p>
            <a:pPr>
              <a:buFont typeface="Arial" panose="020B0604020202020204" pitchFamily="34" charset="0"/>
              <a:buChar char="•"/>
            </a:pPr>
            <a:endParaRPr lang="en-US" sz="2800" dirty="0"/>
          </a:p>
        </p:txBody>
      </p:sp>
    </p:spTree>
    <p:extLst>
      <p:ext uri="{BB962C8B-B14F-4D97-AF65-F5344CB8AC3E}">
        <p14:creationId xmlns:p14="http://schemas.microsoft.com/office/powerpoint/2010/main" val="19172853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Written Respiratory Protection Program</a:t>
            </a:r>
            <a:endParaRPr lang="en-US" dirty="0"/>
          </a:p>
        </p:txBody>
      </p:sp>
      <p:sp>
        <p:nvSpPr>
          <p:cNvPr id="3" name="Content Placeholder 2"/>
          <p:cNvSpPr>
            <a:spLocks noGrp="1"/>
          </p:cNvSpPr>
          <p:nvPr>
            <p:ph idx="1"/>
          </p:nvPr>
        </p:nvSpPr>
        <p:spPr>
          <a:xfrm>
            <a:off x="822959" y="1845734"/>
            <a:ext cx="7543801" cy="4478866"/>
          </a:xfrm>
        </p:spPr>
        <p:txBody>
          <a:bodyPr>
            <a:normAutofit lnSpcReduction="10000"/>
          </a:bodyPr>
          <a:lstStyle/>
          <a:p>
            <a:pPr>
              <a:buFont typeface="Arial" panose="020B0604020202020204" pitchFamily="34" charset="0"/>
              <a:buChar char="•"/>
            </a:pPr>
            <a:r>
              <a:rPr lang="en-US" sz="2800" dirty="0" smtClean="0"/>
              <a:t> Must have trained program administrator</a:t>
            </a:r>
            <a:endParaRPr lang="en-US" sz="2800" dirty="0"/>
          </a:p>
          <a:p>
            <a:pPr lvl="1">
              <a:buFont typeface="Wingdings" panose="05000000000000000000" pitchFamily="2" charset="2"/>
              <a:buChar char="v"/>
            </a:pPr>
            <a:r>
              <a:rPr lang="en-US" sz="2600" dirty="0" smtClean="0"/>
              <a:t> Respirator selection</a:t>
            </a:r>
          </a:p>
          <a:p>
            <a:pPr lvl="1">
              <a:buFont typeface="Wingdings" panose="05000000000000000000" pitchFamily="2" charset="2"/>
              <a:buChar char="v"/>
            </a:pPr>
            <a:r>
              <a:rPr lang="en-US" sz="2600" dirty="0"/>
              <a:t> </a:t>
            </a:r>
            <a:r>
              <a:rPr lang="en-US" sz="2600" dirty="0" smtClean="0"/>
              <a:t>Medical evaluation</a:t>
            </a:r>
          </a:p>
          <a:p>
            <a:pPr lvl="1">
              <a:buFont typeface="Wingdings" panose="05000000000000000000" pitchFamily="2" charset="2"/>
              <a:buChar char="v"/>
            </a:pPr>
            <a:r>
              <a:rPr lang="en-US" sz="2600" dirty="0" smtClean="0"/>
              <a:t> Fit testing</a:t>
            </a:r>
          </a:p>
          <a:p>
            <a:pPr lvl="1">
              <a:buFont typeface="Wingdings" panose="05000000000000000000" pitchFamily="2" charset="2"/>
              <a:buChar char="v"/>
            </a:pPr>
            <a:r>
              <a:rPr lang="en-US" sz="2600" dirty="0" smtClean="0"/>
              <a:t> Proper use (emergency</a:t>
            </a:r>
          </a:p>
          <a:p>
            <a:pPr lvl="1">
              <a:buFont typeface="Wingdings" panose="05000000000000000000" pitchFamily="2" charset="2"/>
              <a:buChar char="v"/>
            </a:pPr>
            <a:r>
              <a:rPr lang="en-US" sz="2600" dirty="0"/>
              <a:t> </a:t>
            </a:r>
            <a:r>
              <a:rPr lang="en-US" sz="2600" dirty="0" smtClean="0"/>
              <a:t>Maintenance program</a:t>
            </a:r>
          </a:p>
          <a:p>
            <a:pPr lvl="1">
              <a:buFont typeface="Wingdings" panose="05000000000000000000" pitchFamily="2" charset="2"/>
              <a:buChar char="v"/>
            </a:pPr>
            <a:r>
              <a:rPr lang="en-US" sz="2600" dirty="0" smtClean="0"/>
              <a:t> Respirator air supply monitoring</a:t>
            </a:r>
          </a:p>
          <a:p>
            <a:pPr lvl="1">
              <a:buFont typeface="Wingdings" panose="05000000000000000000" pitchFamily="2" charset="2"/>
              <a:buChar char="v"/>
            </a:pPr>
            <a:r>
              <a:rPr lang="en-US" sz="2600" dirty="0"/>
              <a:t> </a:t>
            </a:r>
            <a:r>
              <a:rPr lang="en-US" sz="2600" dirty="0" smtClean="0"/>
              <a:t>Employee training</a:t>
            </a:r>
          </a:p>
          <a:p>
            <a:pPr lvl="2">
              <a:buFont typeface="Courier New" panose="02070309020205020404" pitchFamily="49" charset="0"/>
              <a:buChar char="o"/>
            </a:pPr>
            <a:r>
              <a:rPr lang="en-US" sz="2200" dirty="0" smtClean="0"/>
              <a:t> Respiratory hazards</a:t>
            </a:r>
          </a:p>
          <a:p>
            <a:pPr lvl="2">
              <a:buFont typeface="Courier New" panose="02070309020205020404" pitchFamily="49" charset="0"/>
              <a:buChar char="o"/>
            </a:pPr>
            <a:r>
              <a:rPr lang="en-US" sz="2200" dirty="0" smtClean="0"/>
              <a:t> Proper use of respirator</a:t>
            </a:r>
          </a:p>
          <a:p>
            <a:pPr lvl="1">
              <a:buFont typeface="Wingdings" panose="05000000000000000000" pitchFamily="2" charset="2"/>
              <a:buChar char="v"/>
            </a:pPr>
            <a:r>
              <a:rPr lang="en-US" sz="2600" dirty="0"/>
              <a:t> </a:t>
            </a:r>
            <a:r>
              <a:rPr lang="en-US" sz="2600" dirty="0" smtClean="0"/>
              <a:t>Program evaluation</a:t>
            </a:r>
          </a:p>
        </p:txBody>
      </p:sp>
      <p:pic>
        <p:nvPicPr>
          <p:cNvPr id="5" name="Picture 4"/>
          <p:cNvPicPr>
            <a:picLocks noChangeAspect="1"/>
          </p:cNvPicPr>
          <p:nvPr/>
        </p:nvPicPr>
        <p:blipFill>
          <a:blip r:embed="rId2"/>
          <a:stretch>
            <a:fillRect/>
          </a:stretch>
        </p:blipFill>
        <p:spPr>
          <a:xfrm>
            <a:off x="5915240" y="2514600"/>
            <a:ext cx="3028736" cy="1905000"/>
          </a:xfrm>
          <a:prstGeom prst="rect">
            <a:avLst/>
          </a:prstGeom>
        </p:spPr>
      </p:pic>
      <p:sp>
        <p:nvSpPr>
          <p:cNvPr id="6" name="Rectangle 5"/>
          <p:cNvSpPr/>
          <p:nvPr/>
        </p:nvSpPr>
        <p:spPr>
          <a:xfrm>
            <a:off x="6393611" y="4419600"/>
            <a:ext cx="2743200" cy="430887"/>
          </a:xfrm>
          <a:prstGeom prst="rect">
            <a:avLst/>
          </a:prstGeom>
        </p:spPr>
        <p:txBody>
          <a:bodyPr wrap="square">
            <a:spAutoFit/>
          </a:bodyPr>
          <a:lstStyle/>
          <a:p>
            <a:r>
              <a:rPr lang="en-US" sz="1100" dirty="0"/>
              <a:t>https://www.soph.uab.edu/DSC/respiratory-protection-program</a:t>
            </a:r>
          </a:p>
        </p:txBody>
      </p:sp>
    </p:spTree>
    <p:extLst>
      <p:ext uri="{BB962C8B-B14F-4D97-AF65-F5344CB8AC3E}">
        <p14:creationId xmlns:p14="http://schemas.microsoft.com/office/powerpoint/2010/main" val="33653083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Compressors</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dirty="0" smtClean="0"/>
              <a:t> </a:t>
            </a:r>
            <a:r>
              <a:rPr lang="en-US" sz="2800" dirty="0"/>
              <a:t>Locate </a:t>
            </a:r>
            <a:r>
              <a:rPr lang="en-US" sz="2800" dirty="0" smtClean="0"/>
              <a:t>so contaminated </a:t>
            </a:r>
            <a:r>
              <a:rPr lang="en-US" sz="2800" dirty="0"/>
              <a:t>air cannot enter</a:t>
            </a:r>
          </a:p>
          <a:p>
            <a:pPr>
              <a:buFont typeface="Arial" panose="020B0604020202020204" pitchFamily="34" charset="0"/>
              <a:buChar char="•"/>
            </a:pPr>
            <a:r>
              <a:rPr lang="en-US" sz="2800" dirty="0" smtClean="0"/>
              <a:t> Low </a:t>
            </a:r>
            <a:r>
              <a:rPr lang="en-US" sz="2800" dirty="0"/>
              <a:t>moisture content</a:t>
            </a:r>
          </a:p>
          <a:p>
            <a:pPr>
              <a:buFont typeface="Arial" panose="020B0604020202020204" pitchFamily="34" charset="0"/>
              <a:buChar char="•"/>
            </a:pPr>
            <a:r>
              <a:rPr lang="en-US" sz="2800" dirty="0" smtClean="0"/>
              <a:t> Inline </a:t>
            </a:r>
            <a:r>
              <a:rPr lang="en-US" sz="2800" dirty="0"/>
              <a:t>air-purifying sorbent bed &amp; filter maintained</a:t>
            </a:r>
          </a:p>
          <a:p>
            <a:pPr>
              <a:buFont typeface="Arial" panose="020B0604020202020204" pitchFamily="34" charset="0"/>
              <a:buChar char="•"/>
            </a:pPr>
            <a:r>
              <a:rPr lang="en-US" sz="2800" dirty="0" smtClean="0"/>
              <a:t> Tag </a:t>
            </a:r>
            <a:r>
              <a:rPr lang="en-US" sz="2800" dirty="0"/>
              <a:t>showing maintenance kept at compressor</a:t>
            </a:r>
          </a:p>
          <a:p>
            <a:pPr>
              <a:buFont typeface="Arial" panose="020B0604020202020204" pitchFamily="34" charset="0"/>
              <a:buChar char="•"/>
            </a:pPr>
            <a:r>
              <a:rPr lang="en-US" sz="2800" dirty="0" smtClean="0"/>
              <a:t> Pressure </a:t>
            </a:r>
            <a:r>
              <a:rPr lang="en-US" sz="2800" dirty="0"/>
              <a:t>reducing valve</a:t>
            </a:r>
          </a:p>
          <a:p>
            <a:pPr marL="0" indent="0">
              <a:buNone/>
            </a:pPr>
            <a:endParaRPr lang="en-US" sz="2800" dirty="0"/>
          </a:p>
        </p:txBody>
      </p:sp>
    </p:spTree>
    <p:extLst>
      <p:ext uri="{BB962C8B-B14F-4D97-AF65-F5344CB8AC3E}">
        <p14:creationId xmlns:p14="http://schemas.microsoft.com/office/powerpoint/2010/main" val="22332499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Compressors</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dirty="0" smtClean="0"/>
              <a:t> Oil Lubricated:</a:t>
            </a:r>
          </a:p>
          <a:p>
            <a:pPr lvl="1">
              <a:buFont typeface="Wingdings" panose="05000000000000000000" pitchFamily="2" charset="2"/>
              <a:buChar char="v"/>
            </a:pPr>
            <a:r>
              <a:rPr lang="en-US" sz="2600" dirty="0"/>
              <a:t> </a:t>
            </a:r>
            <a:r>
              <a:rPr lang="en-US" sz="2600" dirty="0" smtClean="0"/>
              <a:t>Alarm for overheating</a:t>
            </a:r>
          </a:p>
          <a:p>
            <a:pPr lvl="1">
              <a:buFont typeface="Wingdings" panose="05000000000000000000" pitchFamily="2" charset="2"/>
              <a:buChar char="v"/>
            </a:pPr>
            <a:r>
              <a:rPr lang="en-US" sz="2600" dirty="0"/>
              <a:t> </a:t>
            </a:r>
            <a:r>
              <a:rPr lang="en-US" sz="2600" dirty="0" smtClean="0"/>
              <a:t>Carbon Monoxide monitor</a:t>
            </a:r>
          </a:p>
          <a:p>
            <a:pPr lvl="1">
              <a:buFont typeface="Wingdings" panose="05000000000000000000" pitchFamily="2" charset="2"/>
              <a:buChar char="v"/>
            </a:pPr>
            <a:r>
              <a:rPr lang="en-US" sz="2600" dirty="0"/>
              <a:t> </a:t>
            </a:r>
            <a:r>
              <a:rPr lang="en-US" sz="2600" dirty="0" smtClean="0"/>
              <a:t>or both</a:t>
            </a:r>
          </a:p>
          <a:p>
            <a:pPr>
              <a:buFont typeface="Arial" panose="020B0604020202020204" pitchFamily="34" charset="0"/>
              <a:buChar char="•"/>
            </a:pPr>
            <a:r>
              <a:rPr lang="en-US" sz="2800" dirty="0"/>
              <a:t> </a:t>
            </a:r>
            <a:r>
              <a:rPr lang="en-US" sz="2800" dirty="0" smtClean="0"/>
              <a:t>Non oil lubricated:</a:t>
            </a:r>
          </a:p>
          <a:p>
            <a:pPr lvl="1">
              <a:buFont typeface="Wingdings" panose="05000000000000000000" pitchFamily="2" charset="2"/>
              <a:buChar char="v"/>
            </a:pPr>
            <a:r>
              <a:rPr lang="en-US" sz="2600" dirty="0"/>
              <a:t> </a:t>
            </a:r>
            <a:r>
              <a:rPr lang="en-US" sz="2600" dirty="0" smtClean="0"/>
              <a:t>Assure carbon monoxide not more than 10 ppm</a:t>
            </a:r>
            <a:endParaRPr lang="en-US" sz="2600" dirty="0"/>
          </a:p>
        </p:txBody>
      </p:sp>
    </p:spTree>
    <p:extLst>
      <p:ext uri="{BB962C8B-B14F-4D97-AF65-F5344CB8AC3E}">
        <p14:creationId xmlns:p14="http://schemas.microsoft.com/office/powerpoint/2010/main" val="22043870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Protective Equipment</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dirty="0" smtClean="0"/>
              <a:t> Hazard Assessment</a:t>
            </a:r>
          </a:p>
          <a:p>
            <a:pPr lvl="1">
              <a:buFont typeface="Wingdings" panose="05000000000000000000" pitchFamily="2" charset="2"/>
              <a:buChar char="v"/>
            </a:pPr>
            <a:r>
              <a:rPr lang="en-US" sz="2600" dirty="0"/>
              <a:t> </a:t>
            </a:r>
            <a:r>
              <a:rPr lang="en-US" sz="2600" dirty="0" smtClean="0"/>
              <a:t>Selection</a:t>
            </a:r>
          </a:p>
          <a:p>
            <a:pPr lvl="1">
              <a:buFont typeface="Wingdings" panose="05000000000000000000" pitchFamily="2" charset="2"/>
              <a:buChar char="v"/>
            </a:pPr>
            <a:r>
              <a:rPr lang="en-US" sz="2600" dirty="0" smtClean="0"/>
              <a:t> Communication</a:t>
            </a:r>
          </a:p>
          <a:p>
            <a:pPr lvl="1">
              <a:buFont typeface="Wingdings" panose="05000000000000000000" pitchFamily="2" charset="2"/>
              <a:buChar char="v"/>
            </a:pPr>
            <a:r>
              <a:rPr lang="en-US" sz="2600" dirty="0" smtClean="0"/>
              <a:t> Fit</a:t>
            </a:r>
          </a:p>
          <a:p>
            <a:pPr>
              <a:buFont typeface="Arial" panose="020B0604020202020204" pitchFamily="34" charset="0"/>
              <a:buChar char="•"/>
            </a:pPr>
            <a:r>
              <a:rPr lang="en-US" sz="2800" dirty="0"/>
              <a:t> </a:t>
            </a:r>
            <a:r>
              <a:rPr lang="en-US" sz="2800" dirty="0" smtClean="0"/>
              <a:t>Safe, reliable, sanitary</a:t>
            </a:r>
          </a:p>
          <a:p>
            <a:pPr>
              <a:buFont typeface="Arial" panose="020B0604020202020204" pitchFamily="34" charset="0"/>
              <a:buChar char="•"/>
            </a:pPr>
            <a:r>
              <a:rPr lang="en-US" sz="2800" dirty="0"/>
              <a:t> </a:t>
            </a:r>
            <a:r>
              <a:rPr lang="en-US" sz="2800" dirty="0" smtClean="0"/>
              <a:t>Clean, inspect and maintain</a:t>
            </a:r>
          </a:p>
          <a:p>
            <a:pPr>
              <a:buFont typeface="Arial" panose="020B0604020202020204" pitchFamily="34" charset="0"/>
              <a:buChar char="•"/>
            </a:pPr>
            <a:r>
              <a:rPr lang="en-US" sz="2800" dirty="0"/>
              <a:t> </a:t>
            </a:r>
            <a:r>
              <a:rPr lang="en-US" sz="2800" dirty="0" smtClean="0">
                <a:solidFill>
                  <a:srgbClr val="CC6600"/>
                </a:solidFill>
              </a:rPr>
              <a:t>MUST NOT use defective or damaged PPE</a:t>
            </a:r>
            <a:endParaRPr lang="en-US" sz="2800" dirty="0">
              <a:solidFill>
                <a:srgbClr val="CC6600"/>
              </a:solidFill>
            </a:endParaRPr>
          </a:p>
        </p:txBody>
      </p:sp>
    </p:spTree>
    <p:extLst>
      <p:ext uri="{BB962C8B-B14F-4D97-AF65-F5344CB8AC3E}">
        <p14:creationId xmlns:p14="http://schemas.microsoft.com/office/powerpoint/2010/main" val="42496515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 Assessment</a:t>
            </a:r>
            <a:endParaRPr lang="en-US" dirty="0"/>
          </a:p>
        </p:txBody>
      </p:sp>
      <p:sp>
        <p:nvSpPr>
          <p:cNvPr id="3" name="Content Placeholder 2"/>
          <p:cNvSpPr>
            <a:spLocks noGrp="1"/>
          </p:cNvSpPr>
          <p:nvPr>
            <p:ph idx="1"/>
          </p:nvPr>
        </p:nvSpPr>
        <p:spPr>
          <a:xfrm>
            <a:off x="822959" y="1845734"/>
            <a:ext cx="7543801" cy="4402666"/>
          </a:xfrm>
        </p:spPr>
        <p:txBody>
          <a:bodyPr>
            <a:normAutofit/>
          </a:bodyPr>
          <a:lstStyle/>
          <a:p>
            <a:pPr>
              <a:buFont typeface="Arial" panose="020B0604020202020204" pitchFamily="34" charset="0"/>
              <a:buChar char="•"/>
            </a:pPr>
            <a:r>
              <a:rPr lang="en-US" sz="2800" dirty="0" smtClean="0"/>
              <a:t> Written Certification Required (General Industry only)</a:t>
            </a:r>
          </a:p>
          <a:p>
            <a:pPr lvl="1">
              <a:buFont typeface="Wingdings" panose="05000000000000000000" pitchFamily="2" charset="2"/>
              <a:buChar char="v"/>
            </a:pPr>
            <a:r>
              <a:rPr lang="en-US" sz="2600" dirty="0" smtClean="0"/>
              <a:t> Assess workplace for hazards</a:t>
            </a:r>
          </a:p>
          <a:p>
            <a:pPr lvl="1">
              <a:buFont typeface="Wingdings" panose="05000000000000000000" pitchFamily="2" charset="2"/>
              <a:buChar char="v"/>
            </a:pPr>
            <a:r>
              <a:rPr lang="en-US" sz="2600" dirty="0" smtClean="0"/>
              <a:t> Certifier</a:t>
            </a:r>
          </a:p>
          <a:p>
            <a:pPr lvl="1">
              <a:buFont typeface="Wingdings" panose="05000000000000000000" pitchFamily="2" charset="2"/>
              <a:buChar char="v"/>
            </a:pPr>
            <a:r>
              <a:rPr lang="en-US" sz="2600" dirty="0" smtClean="0"/>
              <a:t> Date of workplace hazard assessment</a:t>
            </a:r>
          </a:p>
          <a:p>
            <a:pPr>
              <a:buFont typeface="Arial" panose="020B0604020202020204" pitchFamily="34" charset="0"/>
              <a:buChar char="•"/>
            </a:pPr>
            <a:r>
              <a:rPr lang="en-US" sz="2800" dirty="0"/>
              <a:t> </a:t>
            </a:r>
            <a:r>
              <a:rPr lang="en-US" sz="2800" dirty="0" smtClean="0"/>
              <a:t>Construction</a:t>
            </a:r>
            <a:r>
              <a:rPr lang="en-US" sz="2800" dirty="0"/>
              <a:t>: employer shall require each </a:t>
            </a:r>
            <a:r>
              <a:rPr lang="en-US" sz="2800" dirty="0" smtClean="0"/>
              <a:t>employee to wear PPE according to manufacturer </a:t>
            </a:r>
            <a:r>
              <a:rPr lang="en-US" sz="2800" dirty="0"/>
              <a:t>and </a:t>
            </a:r>
            <a:r>
              <a:rPr lang="en-US" sz="2800" dirty="0" smtClean="0"/>
              <a:t>where </a:t>
            </a:r>
            <a:r>
              <a:rPr lang="en-US" sz="2800" dirty="0"/>
              <a:t>there is an exposure to hazardous </a:t>
            </a:r>
            <a:r>
              <a:rPr lang="en-US" sz="2800" dirty="0" smtClean="0"/>
              <a:t>conditions or are required to wear by health/safety standard(s)</a:t>
            </a:r>
          </a:p>
          <a:p>
            <a:pPr marL="0" indent="0">
              <a:buNone/>
            </a:pPr>
            <a:endParaRPr lang="en-US" sz="2800" dirty="0"/>
          </a:p>
        </p:txBody>
      </p:sp>
    </p:spTree>
    <p:extLst>
      <p:ext uri="{BB962C8B-B14F-4D97-AF65-F5344CB8AC3E}">
        <p14:creationId xmlns:p14="http://schemas.microsoft.com/office/powerpoint/2010/main" val="18754379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PPE for Abrasive Blasters</a:t>
            </a:r>
            <a:endParaRPr lang="en-US" dirty="0"/>
          </a:p>
        </p:txBody>
      </p:sp>
      <p:sp>
        <p:nvSpPr>
          <p:cNvPr id="3" name="Content Placeholder 2"/>
          <p:cNvSpPr>
            <a:spLocks noGrp="1"/>
          </p:cNvSpPr>
          <p:nvPr>
            <p:ph idx="1"/>
          </p:nvPr>
        </p:nvSpPr>
        <p:spPr>
          <a:xfrm>
            <a:off x="822959" y="1845734"/>
            <a:ext cx="7543801" cy="4402666"/>
          </a:xfrm>
        </p:spPr>
        <p:txBody>
          <a:bodyPr>
            <a:normAutofit lnSpcReduction="10000"/>
          </a:bodyPr>
          <a:lstStyle/>
          <a:p>
            <a:pPr>
              <a:buFont typeface="Arial" panose="020B0604020202020204" pitchFamily="34" charset="0"/>
              <a:buChar char="•"/>
            </a:pPr>
            <a:r>
              <a:rPr lang="en-US" sz="2800" dirty="0" smtClean="0"/>
              <a:t> Disposable or washable work clothes (abrasive blasting suit as appropriate)</a:t>
            </a:r>
          </a:p>
          <a:p>
            <a:pPr>
              <a:buFont typeface="Arial" panose="020B0604020202020204" pitchFamily="34" charset="0"/>
              <a:buChar char="•"/>
            </a:pPr>
            <a:r>
              <a:rPr lang="en-US" sz="2800" dirty="0"/>
              <a:t> </a:t>
            </a:r>
            <a:r>
              <a:rPr lang="en-US" sz="2800" dirty="0" smtClean="0"/>
              <a:t>Heavy canvas or leather gloves (with gauntlets as appropriate)</a:t>
            </a:r>
          </a:p>
          <a:p>
            <a:pPr>
              <a:buFont typeface="Arial" panose="020B0604020202020204" pitchFamily="34" charset="0"/>
              <a:buChar char="•"/>
            </a:pPr>
            <a:r>
              <a:rPr lang="en-US" sz="2800" dirty="0"/>
              <a:t> </a:t>
            </a:r>
            <a:r>
              <a:rPr lang="en-US" sz="2800" dirty="0" smtClean="0"/>
              <a:t>Heavy canvas or leather apron</a:t>
            </a:r>
          </a:p>
          <a:p>
            <a:pPr>
              <a:buFont typeface="Arial" panose="020B0604020202020204" pitchFamily="34" charset="0"/>
              <a:buChar char="•"/>
            </a:pPr>
            <a:r>
              <a:rPr lang="en-US" sz="2800" dirty="0"/>
              <a:t> </a:t>
            </a:r>
            <a:r>
              <a:rPr lang="en-US" sz="2800" dirty="0" smtClean="0"/>
              <a:t>Protective head, neck and shoulder gear</a:t>
            </a:r>
          </a:p>
          <a:p>
            <a:pPr>
              <a:buFont typeface="Arial" panose="020B0604020202020204" pitchFamily="34" charset="0"/>
              <a:buChar char="•"/>
            </a:pPr>
            <a:r>
              <a:rPr lang="en-US" sz="2800" dirty="0"/>
              <a:t> </a:t>
            </a:r>
            <a:r>
              <a:rPr lang="en-US" sz="2800" dirty="0" smtClean="0"/>
              <a:t>Safety shoes/boots</a:t>
            </a:r>
          </a:p>
          <a:p>
            <a:pPr>
              <a:buFont typeface="Arial" panose="020B0604020202020204" pitchFamily="34" charset="0"/>
              <a:buChar char="•"/>
            </a:pPr>
            <a:r>
              <a:rPr lang="en-US" sz="2800" dirty="0"/>
              <a:t> </a:t>
            </a:r>
            <a:r>
              <a:rPr lang="en-US" sz="2800" dirty="0" smtClean="0"/>
              <a:t>Hearing protection (if needed)</a:t>
            </a:r>
          </a:p>
          <a:p>
            <a:pPr>
              <a:buFont typeface="Arial" panose="020B0604020202020204" pitchFamily="34" charset="0"/>
              <a:buChar char="•"/>
            </a:pPr>
            <a:r>
              <a:rPr lang="en-US" sz="2800" dirty="0"/>
              <a:t> </a:t>
            </a:r>
            <a:r>
              <a:rPr lang="en-US" sz="2800" dirty="0" smtClean="0"/>
              <a:t>Supplied air respirator</a:t>
            </a:r>
            <a:endParaRPr lang="en-US" sz="2800" dirty="0"/>
          </a:p>
        </p:txBody>
      </p:sp>
    </p:spTree>
    <p:extLst>
      <p:ext uri="{BB962C8B-B14F-4D97-AF65-F5344CB8AC3E}">
        <p14:creationId xmlns:p14="http://schemas.microsoft.com/office/powerpoint/2010/main" val="19630352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Protective Clothing</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dirty="0" smtClean="0"/>
              <a:t> Employee: DO NOT take home!  Leave at worksite!</a:t>
            </a:r>
          </a:p>
          <a:p>
            <a:pPr>
              <a:buFont typeface="Arial" panose="020B0604020202020204" pitchFamily="34" charset="0"/>
              <a:buChar char="•"/>
            </a:pPr>
            <a:r>
              <a:rPr lang="en-US" sz="2800" dirty="0" smtClean="0"/>
              <a:t> Employer should launder or dispose of clothing </a:t>
            </a:r>
            <a:endParaRPr lang="en-US" sz="2800" dirty="0"/>
          </a:p>
        </p:txBody>
      </p:sp>
    </p:spTree>
    <p:extLst>
      <p:ext uri="{BB962C8B-B14F-4D97-AF65-F5344CB8AC3E}">
        <p14:creationId xmlns:p14="http://schemas.microsoft.com/office/powerpoint/2010/main" val="31208596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noFill/>
        </p:spPr>
        <p:txBody>
          <a:bodyPr/>
          <a:lstStyle/>
          <a:p>
            <a:r>
              <a:rPr lang="en-US" altLang="en-US" dirty="0" smtClean="0"/>
              <a:t>Hearing Protection</a:t>
            </a:r>
          </a:p>
        </p:txBody>
      </p:sp>
      <p:pic>
        <p:nvPicPr>
          <p:cNvPr id="110595"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720108"/>
            <a:ext cx="6035675" cy="497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Hearing Protection</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dirty="0" smtClean="0"/>
              <a:t> Selection (formable plugs, pre-molded plugs, earmuffs)</a:t>
            </a:r>
          </a:p>
          <a:p>
            <a:pPr>
              <a:buFont typeface="Arial" panose="020B0604020202020204" pitchFamily="34" charset="0"/>
              <a:buChar char="•"/>
            </a:pPr>
            <a:r>
              <a:rPr lang="en-US" sz="2800" dirty="0"/>
              <a:t> </a:t>
            </a:r>
            <a:r>
              <a:rPr lang="en-US" sz="2800" b="1" dirty="0" smtClean="0"/>
              <a:t>Noise Reduction Rating (NRR)</a:t>
            </a:r>
          </a:p>
          <a:p>
            <a:pPr lvl="1">
              <a:buFont typeface="Wingdings" panose="05000000000000000000" pitchFamily="2" charset="2"/>
              <a:buChar char="v"/>
            </a:pPr>
            <a:r>
              <a:rPr lang="en-US" sz="2600" dirty="0"/>
              <a:t> </a:t>
            </a:r>
            <a:r>
              <a:rPr lang="en-US" sz="2600" dirty="0" smtClean="0"/>
              <a:t>Amount of decibels that a given device will reduce noise exposure in a </a:t>
            </a:r>
            <a:r>
              <a:rPr lang="en-US" sz="2600" i="1" dirty="0" smtClean="0"/>
              <a:t>laboratory test</a:t>
            </a:r>
            <a:endParaRPr lang="en-US" sz="2600" dirty="0" smtClean="0"/>
          </a:p>
          <a:p>
            <a:pPr lvl="1">
              <a:buFont typeface="Wingdings" panose="05000000000000000000" pitchFamily="2" charset="2"/>
              <a:buChar char="v"/>
            </a:pPr>
            <a:r>
              <a:rPr lang="en-US" sz="2600" dirty="0"/>
              <a:t> </a:t>
            </a:r>
            <a:r>
              <a:rPr lang="en-US" sz="2600" dirty="0" smtClean="0"/>
              <a:t>For most wearers, the NRR significantly overestimates the protection of the hearing protector in the workplace</a:t>
            </a:r>
            <a:endParaRPr lang="en-US" sz="2600" dirty="0"/>
          </a:p>
        </p:txBody>
      </p:sp>
    </p:spTree>
    <p:extLst>
      <p:ext uri="{BB962C8B-B14F-4D97-AF65-F5344CB8AC3E}">
        <p14:creationId xmlns:p14="http://schemas.microsoft.com/office/powerpoint/2010/main" val="2555928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MIOSHA Forms</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dirty="0" smtClean="0"/>
              <a:t> MIOSHA Form 300: Log of Work Related Injuries and Illnesses</a:t>
            </a:r>
          </a:p>
          <a:p>
            <a:pPr>
              <a:buFont typeface="Arial" panose="020B0604020202020204" pitchFamily="34" charset="0"/>
              <a:buChar char="•"/>
            </a:pPr>
            <a:r>
              <a:rPr lang="en-US" sz="2800" dirty="0" smtClean="0"/>
              <a:t> MIOSHA Form 301: Illness and Injury Report within 7 days when have a recordable injury/illness</a:t>
            </a:r>
          </a:p>
        </p:txBody>
      </p:sp>
    </p:spTree>
    <p:extLst>
      <p:ext uri="{BB962C8B-B14F-4D97-AF65-F5344CB8AC3E}">
        <p14:creationId xmlns:p14="http://schemas.microsoft.com/office/powerpoint/2010/main" val="156186409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the Noise Reduction Rating</a:t>
            </a:r>
            <a:endParaRPr lang="en-US" dirty="0"/>
          </a:p>
        </p:txBody>
      </p:sp>
      <p:sp>
        <p:nvSpPr>
          <p:cNvPr id="3" name="Content Placeholder 2"/>
          <p:cNvSpPr>
            <a:spLocks noGrp="1"/>
          </p:cNvSpPr>
          <p:nvPr>
            <p:ph idx="1"/>
          </p:nvPr>
        </p:nvSpPr>
        <p:spPr/>
        <p:txBody>
          <a:bodyPr>
            <a:normAutofit fontScale="92500" lnSpcReduction="10000"/>
          </a:bodyPr>
          <a:lstStyle/>
          <a:p>
            <a:endParaRPr lang="en-US" sz="2800" dirty="0" smtClean="0">
              <a:solidFill>
                <a:srgbClr val="CC6600"/>
              </a:solidFill>
            </a:endParaRPr>
          </a:p>
          <a:p>
            <a:pPr algn="ctr"/>
            <a:r>
              <a:rPr lang="en-US" sz="2800" dirty="0" smtClean="0">
                <a:solidFill>
                  <a:srgbClr val="CC6600"/>
                </a:solidFill>
              </a:rPr>
              <a:t>Protected dBA = Unprotected dBA-[NRR-7]</a:t>
            </a:r>
            <a:endParaRPr lang="en-US" sz="2800" dirty="0">
              <a:solidFill>
                <a:srgbClr val="CC6600"/>
              </a:solidFill>
            </a:endParaRPr>
          </a:p>
          <a:p>
            <a:endParaRPr lang="en-US" sz="2800" dirty="0" smtClean="0">
              <a:solidFill>
                <a:srgbClr val="CC6600"/>
              </a:solidFill>
            </a:endParaRPr>
          </a:p>
          <a:p>
            <a:r>
              <a:rPr lang="en-US" sz="2800" b="1" dirty="0" smtClean="0">
                <a:solidFill>
                  <a:schemeClr val="tx1"/>
                </a:solidFill>
              </a:rPr>
              <a:t>Example:</a:t>
            </a:r>
          </a:p>
          <a:p>
            <a:r>
              <a:rPr lang="en-US" sz="2800" dirty="0" smtClean="0">
                <a:solidFill>
                  <a:schemeClr val="tx1"/>
                </a:solidFill>
              </a:rPr>
              <a:t>Unprotected Workplace Exposure dBA = 95</a:t>
            </a:r>
          </a:p>
          <a:p>
            <a:r>
              <a:rPr lang="en-US" sz="2800" dirty="0" smtClean="0">
                <a:solidFill>
                  <a:schemeClr val="tx1"/>
                </a:solidFill>
              </a:rPr>
              <a:t>Ear Protection NRR = 19</a:t>
            </a:r>
          </a:p>
          <a:p>
            <a:r>
              <a:rPr lang="en-US" sz="2800" dirty="0" smtClean="0">
                <a:solidFill>
                  <a:schemeClr val="tx1"/>
                </a:solidFill>
              </a:rPr>
              <a:t>Protected dBA: 95- [19-7] = 95 – [12]</a:t>
            </a:r>
          </a:p>
          <a:p>
            <a:r>
              <a:rPr lang="en-US" sz="2800" b="1" dirty="0" smtClean="0">
                <a:solidFill>
                  <a:schemeClr val="tx1"/>
                </a:solidFill>
              </a:rPr>
              <a:t>Protected dBA = 83</a:t>
            </a:r>
            <a:endParaRPr lang="en-US" sz="2800" b="1" dirty="0">
              <a:solidFill>
                <a:schemeClr val="tx1"/>
              </a:solidFill>
            </a:endParaRPr>
          </a:p>
        </p:txBody>
      </p:sp>
    </p:spTree>
    <p:extLst>
      <p:ext uri="{BB962C8B-B14F-4D97-AF65-F5344CB8AC3E}">
        <p14:creationId xmlns:p14="http://schemas.microsoft.com/office/powerpoint/2010/main" val="13033751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Hearing Conservation Program</a:t>
            </a:r>
            <a:endParaRPr lang="en-US" dirty="0"/>
          </a:p>
        </p:txBody>
      </p:sp>
      <p:sp>
        <p:nvSpPr>
          <p:cNvPr id="3" name="Content Placeholder 2"/>
          <p:cNvSpPr>
            <a:spLocks noGrp="1"/>
          </p:cNvSpPr>
          <p:nvPr>
            <p:ph idx="1"/>
          </p:nvPr>
        </p:nvSpPr>
        <p:spPr>
          <a:xfrm>
            <a:off x="822959" y="1845734"/>
            <a:ext cx="4511041" cy="4023360"/>
          </a:xfrm>
        </p:spPr>
        <p:txBody>
          <a:bodyPr>
            <a:normAutofit/>
          </a:bodyPr>
          <a:lstStyle/>
          <a:p>
            <a:pPr>
              <a:buFont typeface="Arial" panose="020B0604020202020204" pitchFamily="34" charset="0"/>
              <a:buChar char="•"/>
            </a:pPr>
            <a:r>
              <a:rPr lang="en-US" sz="2800" dirty="0" smtClean="0"/>
              <a:t> </a:t>
            </a:r>
            <a:r>
              <a:rPr lang="en-US" sz="2800" b="1" dirty="0" smtClean="0"/>
              <a:t>Construction</a:t>
            </a:r>
          </a:p>
          <a:p>
            <a:pPr lvl="1">
              <a:buFont typeface="Wingdings" panose="05000000000000000000" pitchFamily="2" charset="2"/>
              <a:buChar char="v"/>
            </a:pPr>
            <a:r>
              <a:rPr lang="en-US" sz="2600" dirty="0" smtClean="0"/>
              <a:t> Required if sound levels exceed values shown in Table D2 of MIOSHA Part 680</a:t>
            </a:r>
          </a:p>
          <a:p>
            <a:pPr lvl="1">
              <a:buFont typeface="Wingdings" panose="05000000000000000000" pitchFamily="2" charset="2"/>
              <a:buChar char="v"/>
            </a:pPr>
            <a:r>
              <a:rPr lang="en-US" sz="2600" dirty="0" smtClean="0"/>
              <a:t> No specific program elements required by Part 680</a:t>
            </a:r>
          </a:p>
          <a:p>
            <a:pPr lvl="2">
              <a:buFont typeface="Courier New" panose="02070309020205020404" pitchFamily="49" charset="0"/>
              <a:buChar char="o"/>
            </a:pPr>
            <a:r>
              <a:rPr lang="en-US" sz="2200" dirty="0" smtClean="0"/>
              <a:t> Recommend incorporating General Industry hearing conservation requirements</a:t>
            </a:r>
            <a:endParaRPr lang="en-US" sz="2200" dirty="0"/>
          </a:p>
        </p:txBody>
      </p:sp>
      <p:pic>
        <p:nvPicPr>
          <p:cNvPr id="4" name="Picture 3"/>
          <p:cNvPicPr>
            <a:picLocks noChangeAspect="1"/>
          </p:cNvPicPr>
          <p:nvPr/>
        </p:nvPicPr>
        <p:blipFill>
          <a:blip r:embed="rId2"/>
          <a:stretch>
            <a:fillRect/>
          </a:stretch>
        </p:blipFill>
        <p:spPr>
          <a:xfrm>
            <a:off x="5254415" y="2133600"/>
            <a:ext cx="3889585" cy="3029975"/>
          </a:xfrm>
          <a:prstGeom prst="rect">
            <a:avLst/>
          </a:prstGeom>
        </p:spPr>
      </p:pic>
    </p:spTree>
    <p:extLst>
      <p:ext uri="{BB962C8B-B14F-4D97-AF65-F5344CB8AC3E}">
        <p14:creationId xmlns:p14="http://schemas.microsoft.com/office/powerpoint/2010/main" val="4202307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Hearing Conservation Program</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dirty="0" smtClean="0"/>
              <a:t> </a:t>
            </a:r>
            <a:r>
              <a:rPr lang="en-US" sz="2800" b="1" dirty="0" smtClean="0"/>
              <a:t>General Industry</a:t>
            </a:r>
          </a:p>
          <a:p>
            <a:pPr lvl="1">
              <a:buFont typeface="Wingdings" panose="05000000000000000000" pitchFamily="2" charset="2"/>
              <a:buChar char="v"/>
            </a:pPr>
            <a:r>
              <a:rPr lang="en-US" sz="2600" dirty="0" smtClean="0"/>
              <a:t> Required if sound levels exceed 85 dBA (Action Level)</a:t>
            </a:r>
          </a:p>
          <a:p>
            <a:pPr lvl="1">
              <a:buFont typeface="Wingdings" panose="05000000000000000000" pitchFamily="2" charset="2"/>
              <a:buChar char="v"/>
            </a:pPr>
            <a:r>
              <a:rPr lang="en-US" sz="2600" dirty="0" smtClean="0"/>
              <a:t> Program elements</a:t>
            </a:r>
          </a:p>
          <a:p>
            <a:pPr lvl="2">
              <a:buFont typeface="Courier New" panose="02070309020205020404" pitchFamily="49" charset="0"/>
              <a:buChar char="o"/>
            </a:pPr>
            <a:r>
              <a:rPr lang="en-US" sz="2200" dirty="0" smtClean="0"/>
              <a:t>Noise exposure monitoring</a:t>
            </a:r>
          </a:p>
          <a:p>
            <a:pPr lvl="2">
              <a:buFont typeface="Courier New" panose="02070309020205020404" pitchFamily="49" charset="0"/>
              <a:buChar char="o"/>
            </a:pPr>
            <a:r>
              <a:rPr lang="en-US" sz="2200" dirty="0" smtClean="0"/>
              <a:t>Noise control process</a:t>
            </a:r>
          </a:p>
          <a:p>
            <a:pPr lvl="2">
              <a:buFont typeface="Courier New" panose="02070309020205020404" pitchFamily="49" charset="0"/>
              <a:buChar char="o"/>
            </a:pPr>
            <a:r>
              <a:rPr lang="en-US" sz="2200" dirty="0" smtClean="0"/>
              <a:t>Hearing protection</a:t>
            </a:r>
          </a:p>
          <a:p>
            <a:pPr lvl="2">
              <a:buFont typeface="Courier New" panose="02070309020205020404" pitchFamily="49" charset="0"/>
              <a:buChar char="o"/>
            </a:pPr>
            <a:r>
              <a:rPr lang="en-US" sz="2200" dirty="0" smtClean="0"/>
              <a:t>Education and notification</a:t>
            </a:r>
          </a:p>
          <a:p>
            <a:pPr lvl="2">
              <a:buFont typeface="Courier New" panose="02070309020205020404" pitchFamily="49" charset="0"/>
              <a:buChar char="o"/>
            </a:pPr>
            <a:r>
              <a:rPr lang="en-US" sz="2200" dirty="0" smtClean="0"/>
              <a:t>Audiometric evaluation</a:t>
            </a:r>
          </a:p>
          <a:p>
            <a:pPr lvl="2">
              <a:buFont typeface="Courier New" panose="02070309020205020404" pitchFamily="49" charset="0"/>
              <a:buChar char="o"/>
            </a:pPr>
            <a:r>
              <a:rPr lang="en-US" sz="2200" dirty="0" smtClean="0"/>
              <a:t>Recordkeeping</a:t>
            </a:r>
            <a:endParaRPr lang="en-US" sz="2200" dirty="0"/>
          </a:p>
        </p:txBody>
      </p:sp>
      <p:sp>
        <p:nvSpPr>
          <p:cNvPr id="4" name="TextBox 3"/>
          <p:cNvSpPr txBox="1"/>
          <p:nvPr/>
        </p:nvSpPr>
        <p:spPr>
          <a:xfrm>
            <a:off x="5943600" y="3124200"/>
            <a:ext cx="2743200" cy="1477328"/>
          </a:xfrm>
          <a:prstGeom prst="rect">
            <a:avLst/>
          </a:prstGeom>
          <a:noFill/>
        </p:spPr>
        <p:txBody>
          <a:bodyPr wrap="square" rtlCol="0">
            <a:spAutoFit/>
          </a:bodyPr>
          <a:lstStyle/>
          <a:p>
            <a:r>
              <a:rPr lang="en-US" b="1" dirty="0" smtClean="0">
                <a:solidFill>
                  <a:srgbClr val="C00000"/>
                </a:solidFill>
              </a:rPr>
              <a:t>Remember:</a:t>
            </a:r>
          </a:p>
          <a:p>
            <a:r>
              <a:rPr lang="en-US" b="1" dirty="0" smtClean="0">
                <a:solidFill>
                  <a:srgbClr val="C00000"/>
                </a:solidFill>
              </a:rPr>
              <a:t>Part 380 (Noise Standard) must be posted if hearing conservation program required</a:t>
            </a:r>
            <a:endParaRPr lang="en-US" b="1" dirty="0">
              <a:solidFill>
                <a:srgbClr val="C00000"/>
              </a:solidFill>
            </a:endParaRPr>
          </a:p>
        </p:txBody>
      </p:sp>
    </p:spTree>
    <p:extLst>
      <p:ext uri="{BB962C8B-B14F-4D97-AF65-F5344CB8AC3E}">
        <p14:creationId xmlns:p14="http://schemas.microsoft.com/office/powerpoint/2010/main" val="29572864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Safety Training</a:t>
            </a:r>
            <a:endParaRPr lang="en-US" dirty="0"/>
          </a:p>
        </p:txBody>
      </p:sp>
      <p:sp>
        <p:nvSpPr>
          <p:cNvPr id="3" name="Subtitle 2"/>
          <p:cNvSpPr>
            <a:spLocks noGrp="1"/>
          </p:cNvSpPr>
          <p:nvPr>
            <p:ph type="subTitle" idx="1"/>
          </p:nvPr>
        </p:nvSpPr>
        <p:spPr/>
        <p:txBody>
          <a:bodyPr/>
          <a:lstStyle/>
          <a:p>
            <a:r>
              <a:rPr lang="en-US" dirty="0" smtClean="0"/>
              <a:t>Chapter 7</a:t>
            </a:r>
            <a:endParaRPr lang="en-US" dirty="0"/>
          </a:p>
        </p:txBody>
      </p:sp>
    </p:spTree>
    <p:extLst>
      <p:ext uri="{BB962C8B-B14F-4D97-AF65-F5344CB8AC3E}">
        <p14:creationId xmlns:p14="http://schemas.microsoft.com/office/powerpoint/2010/main" val="120051471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Silica Standard</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dirty="0" smtClean="0"/>
              <a:t> Health hazards of exposure</a:t>
            </a:r>
          </a:p>
          <a:p>
            <a:pPr>
              <a:buFont typeface="Arial" panose="020B0604020202020204" pitchFamily="34" charset="0"/>
              <a:buChar char="•"/>
            </a:pPr>
            <a:r>
              <a:rPr lang="en-US" sz="2800" dirty="0" smtClean="0"/>
              <a:t> Specific tasks in workplace = exposure</a:t>
            </a:r>
          </a:p>
          <a:p>
            <a:pPr>
              <a:buFont typeface="Arial" panose="020B0604020202020204" pitchFamily="34" charset="0"/>
              <a:buChar char="•"/>
            </a:pPr>
            <a:r>
              <a:rPr lang="en-US" sz="2800" dirty="0" smtClean="0"/>
              <a:t> Employer protective measures </a:t>
            </a:r>
          </a:p>
          <a:p>
            <a:pPr>
              <a:buFont typeface="Arial" panose="020B0604020202020204" pitchFamily="34" charset="0"/>
              <a:buChar char="•"/>
            </a:pPr>
            <a:r>
              <a:rPr lang="en-US" sz="2800" dirty="0" smtClean="0"/>
              <a:t> Contents of education and training section of silica standard</a:t>
            </a:r>
          </a:p>
          <a:p>
            <a:pPr>
              <a:buFont typeface="Arial" panose="020B0604020202020204" pitchFamily="34" charset="0"/>
              <a:buChar char="•"/>
            </a:pPr>
            <a:r>
              <a:rPr lang="en-US" sz="2800" dirty="0" smtClean="0"/>
              <a:t> Purpose and description of medical surveillance program</a:t>
            </a:r>
            <a:endParaRPr lang="en-US" sz="2800" dirty="0"/>
          </a:p>
        </p:txBody>
      </p:sp>
    </p:spTree>
    <p:extLst>
      <p:ext uri="{BB962C8B-B14F-4D97-AF65-F5344CB8AC3E}">
        <p14:creationId xmlns:p14="http://schemas.microsoft.com/office/powerpoint/2010/main" val="184318337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Respirator Training</a:t>
            </a:r>
            <a:endParaRPr lang="en-US" dirty="0"/>
          </a:p>
        </p:txBody>
      </p:sp>
      <p:sp>
        <p:nvSpPr>
          <p:cNvPr id="3" name="Content Placeholder 2"/>
          <p:cNvSpPr>
            <a:spLocks noGrp="1"/>
          </p:cNvSpPr>
          <p:nvPr>
            <p:ph idx="1"/>
          </p:nvPr>
        </p:nvSpPr>
        <p:spPr>
          <a:xfrm>
            <a:off x="822959" y="1845734"/>
            <a:ext cx="7711441" cy="4783666"/>
          </a:xfrm>
        </p:spPr>
        <p:txBody>
          <a:bodyPr>
            <a:normAutofit fontScale="92500" lnSpcReduction="20000"/>
          </a:bodyPr>
          <a:lstStyle/>
          <a:p>
            <a:pPr>
              <a:buFont typeface="Arial" panose="020B0604020202020204" pitchFamily="34" charset="0"/>
              <a:buChar char="•"/>
            </a:pPr>
            <a:r>
              <a:rPr lang="en-US" sz="2800" dirty="0" smtClean="0"/>
              <a:t> Annual training (and retraining when required) </a:t>
            </a:r>
          </a:p>
          <a:p>
            <a:pPr>
              <a:buFont typeface="Arial" panose="020B0604020202020204" pitchFamily="34" charset="0"/>
              <a:buChar char="•"/>
            </a:pPr>
            <a:r>
              <a:rPr lang="en-US" sz="2800" dirty="0" smtClean="0"/>
              <a:t>Topics</a:t>
            </a:r>
          </a:p>
          <a:p>
            <a:pPr lvl="1">
              <a:buFont typeface="Wingdings" panose="05000000000000000000" pitchFamily="2" charset="2"/>
              <a:buChar char="v"/>
            </a:pPr>
            <a:r>
              <a:rPr lang="en-US" sz="2600" dirty="0" smtClean="0"/>
              <a:t> Why respirator is necessary</a:t>
            </a:r>
          </a:p>
          <a:p>
            <a:pPr lvl="1">
              <a:buFont typeface="Wingdings" panose="05000000000000000000" pitchFamily="2" charset="2"/>
              <a:buChar char="v"/>
            </a:pPr>
            <a:r>
              <a:rPr lang="en-US" sz="2600" dirty="0" smtClean="0"/>
              <a:t> How improper fit, usage or maintenance may compromise the protective effect</a:t>
            </a:r>
          </a:p>
          <a:p>
            <a:pPr lvl="1">
              <a:buFont typeface="Wingdings" panose="05000000000000000000" pitchFamily="2" charset="2"/>
              <a:buChar char="v"/>
            </a:pPr>
            <a:r>
              <a:rPr lang="en-US" sz="2600" dirty="0" smtClean="0"/>
              <a:t> Use in emergency including situations where respirator malfunctions</a:t>
            </a:r>
          </a:p>
          <a:p>
            <a:pPr lvl="1">
              <a:buFont typeface="Wingdings" panose="05000000000000000000" pitchFamily="2" charset="2"/>
              <a:buChar char="v"/>
            </a:pPr>
            <a:r>
              <a:rPr lang="en-US" sz="2600" dirty="0" smtClean="0"/>
              <a:t> Limits/capabilities of respirator</a:t>
            </a:r>
          </a:p>
          <a:p>
            <a:pPr lvl="1">
              <a:buFont typeface="Wingdings" panose="05000000000000000000" pitchFamily="2" charset="2"/>
              <a:buChar char="v"/>
            </a:pPr>
            <a:r>
              <a:rPr lang="en-US" sz="2600" dirty="0" smtClean="0"/>
              <a:t> Maintenance and storage</a:t>
            </a:r>
          </a:p>
          <a:p>
            <a:pPr lvl="1">
              <a:buFont typeface="Wingdings" panose="05000000000000000000" pitchFamily="2" charset="2"/>
              <a:buChar char="v"/>
            </a:pPr>
            <a:r>
              <a:rPr lang="en-US" sz="2600" dirty="0" smtClean="0"/>
              <a:t> How to inspect, put on, remove, use and check seals of respirator</a:t>
            </a:r>
          </a:p>
          <a:p>
            <a:pPr lvl="1">
              <a:buFont typeface="Wingdings" panose="05000000000000000000" pitchFamily="2" charset="2"/>
              <a:buChar char="v"/>
            </a:pPr>
            <a:r>
              <a:rPr lang="en-US" sz="2600" dirty="0" smtClean="0"/>
              <a:t> How to recognize medical signs &amp; symptoms that may limit/prevent effective use of the respirator</a:t>
            </a:r>
          </a:p>
          <a:p>
            <a:pPr lvl="1">
              <a:buFont typeface="Wingdings" panose="05000000000000000000" pitchFamily="2" charset="2"/>
              <a:buChar char="v"/>
            </a:pPr>
            <a:r>
              <a:rPr lang="en-US" sz="2600" dirty="0"/>
              <a:t> </a:t>
            </a:r>
            <a:r>
              <a:rPr lang="en-US" sz="2600" dirty="0" smtClean="0"/>
              <a:t>General requirements of respirator standard</a:t>
            </a:r>
          </a:p>
          <a:p>
            <a:pPr lvl="1">
              <a:buFont typeface="Arial" panose="020B0604020202020204" pitchFamily="34" charset="0"/>
              <a:buChar char="•"/>
            </a:pPr>
            <a:endParaRPr lang="en-US" sz="2600" dirty="0"/>
          </a:p>
        </p:txBody>
      </p:sp>
    </p:spTree>
    <p:extLst>
      <p:ext uri="{BB962C8B-B14F-4D97-AF65-F5344CB8AC3E}">
        <p14:creationId xmlns:p14="http://schemas.microsoft.com/office/powerpoint/2010/main" val="126436470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 Communication</a:t>
            </a:r>
            <a:endParaRPr lang="en-US" dirty="0"/>
          </a:p>
        </p:txBody>
      </p:sp>
      <p:sp>
        <p:nvSpPr>
          <p:cNvPr id="3" name="Content Placeholder 2"/>
          <p:cNvSpPr>
            <a:spLocks noGrp="1"/>
          </p:cNvSpPr>
          <p:nvPr>
            <p:ph idx="1"/>
          </p:nvPr>
        </p:nvSpPr>
        <p:spPr>
          <a:xfrm>
            <a:off x="822959" y="1845734"/>
            <a:ext cx="7863841" cy="4478866"/>
          </a:xfrm>
        </p:spPr>
        <p:txBody>
          <a:bodyPr>
            <a:normAutofit fontScale="70000" lnSpcReduction="20000"/>
          </a:bodyPr>
          <a:lstStyle/>
          <a:p>
            <a:pPr>
              <a:buFont typeface="Arial" panose="020B0604020202020204" pitchFamily="34" charset="0"/>
              <a:buChar char="•"/>
            </a:pPr>
            <a:r>
              <a:rPr lang="en-US" sz="3300" dirty="0"/>
              <a:t> </a:t>
            </a:r>
            <a:r>
              <a:rPr lang="en-US" sz="3300" dirty="0" smtClean="0"/>
              <a:t>Training must be performed at time </a:t>
            </a:r>
            <a:r>
              <a:rPr lang="en-US" sz="3300" dirty="0"/>
              <a:t>of their initial assignment, and whenever a new chemical hazard the employees have not previously been trained about is introduced into their work </a:t>
            </a:r>
            <a:r>
              <a:rPr lang="en-US" sz="3300" dirty="0" smtClean="0"/>
              <a:t>area</a:t>
            </a:r>
          </a:p>
          <a:p>
            <a:pPr>
              <a:buFont typeface="Arial" panose="020B0604020202020204" pitchFamily="34" charset="0"/>
              <a:buChar char="•"/>
            </a:pPr>
            <a:r>
              <a:rPr lang="en-US" sz="3300" dirty="0" smtClean="0"/>
              <a:t> Topics</a:t>
            </a:r>
          </a:p>
          <a:p>
            <a:pPr lvl="1">
              <a:buFont typeface="Wingdings" panose="05000000000000000000" pitchFamily="2" charset="2"/>
              <a:buChar char="v"/>
            </a:pPr>
            <a:r>
              <a:rPr lang="en-US" sz="3100" dirty="0" smtClean="0"/>
              <a:t> Operations in work area where hazardous chemicals are present</a:t>
            </a:r>
          </a:p>
          <a:p>
            <a:pPr lvl="1">
              <a:buFont typeface="Wingdings" panose="05000000000000000000" pitchFamily="2" charset="2"/>
              <a:buChar char="v"/>
            </a:pPr>
            <a:r>
              <a:rPr lang="en-US" sz="3100" dirty="0" smtClean="0"/>
              <a:t> Location/availability of written hazard communication program</a:t>
            </a:r>
          </a:p>
          <a:p>
            <a:pPr lvl="1">
              <a:buFont typeface="Wingdings" panose="05000000000000000000" pitchFamily="2" charset="2"/>
              <a:buChar char="v"/>
            </a:pPr>
            <a:r>
              <a:rPr lang="en-US" sz="3100" dirty="0"/>
              <a:t> </a:t>
            </a:r>
            <a:r>
              <a:rPr lang="en-US" sz="3100" dirty="0" smtClean="0"/>
              <a:t>Methods/observations </a:t>
            </a:r>
            <a:r>
              <a:rPr lang="en-US" sz="3100" dirty="0"/>
              <a:t>used to detect presence of hazardous chemical</a:t>
            </a:r>
          </a:p>
          <a:p>
            <a:pPr lvl="1">
              <a:buFont typeface="Wingdings" panose="05000000000000000000" pitchFamily="2" charset="2"/>
              <a:buChar char="v"/>
            </a:pPr>
            <a:r>
              <a:rPr lang="en-US" sz="3100" dirty="0" smtClean="0"/>
              <a:t> Chemical </a:t>
            </a:r>
            <a:r>
              <a:rPr lang="en-US" sz="3100" dirty="0"/>
              <a:t>hazards </a:t>
            </a:r>
            <a:endParaRPr lang="en-US" sz="3100" dirty="0" smtClean="0"/>
          </a:p>
          <a:p>
            <a:pPr lvl="1">
              <a:buFont typeface="Wingdings" panose="05000000000000000000" pitchFamily="2" charset="2"/>
              <a:buChar char="v"/>
            </a:pPr>
            <a:r>
              <a:rPr lang="en-US" sz="3100" dirty="0"/>
              <a:t> </a:t>
            </a:r>
            <a:r>
              <a:rPr lang="en-US" sz="3100" dirty="0" smtClean="0"/>
              <a:t>Protective </a:t>
            </a:r>
            <a:r>
              <a:rPr lang="en-US" sz="3100" dirty="0"/>
              <a:t>measures workers can take (PPE, work practices, </a:t>
            </a:r>
            <a:r>
              <a:rPr lang="en-US" sz="3100" dirty="0" smtClean="0"/>
              <a:t>etc.)</a:t>
            </a:r>
            <a:endParaRPr lang="en-US" sz="3100" dirty="0"/>
          </a:p>
          <a:p>
            <a:pPr lvl="1">
              <a:buFont typeface="Wingdings" panose="05000000000000000000" pitchFamily="2" charset="2"/>
              <a:buChar char="v"/>
            </a:pPr>
            <a:r>
              <a:rPr lang="en-US" sz="3100" dirty="0" smtClean="0"/>
              <a:t> Details </a:t>
            </a:r>
            <a:r>
              <a:rPr lang="en-US" sz="3100" dirty="0"/>
              <a:t>of </a:t>
            </a:r>
            <a:r>
              <a:rPr lang="en-US" sz="3100" dirty="0" smtClean="0"/>
              <a:t>employer’s written program </a:t>
            </a:r>
            <a:r>
              <a:rPr lang="en-US" sz="3100" dirty="0"/>
              <a:t>including:</a:t>
            </a:r>
          </a:p>
          <a:p>
            <a:pPr lvl="2">
              <a:buFont typeface="Courier New" panose="02070309020205020404" pitchFamily="49" charset="0"/>
              <a:buChar char="o"/>
            </a:pPr>
            <a:r>
              <a:rPr lang="en-US" sz="3000" dirty="0" smtClean="0"/>
              <a:t> </a:t>
            </a:r>
            <a:r>
              <a:rPr lang="en-US" sz="2700" dirty="0" smtClean="0"/>
              <a:t>Labels</a:t>
            </a:r>
            <a:endParaRPr lang="en-US" sz="2700" dirty="0"/>
          </a:p>
          <a:p>
            <a:pPr lvl="2">
              <a:buFont typeface="Courier New" panose="02070309020205020404" pitchFamily="49" charset="0"/>
              <a:buChar char="o"/>
            </a:pPr>
            <a:r>
              <a:rPr lang="en-US" sz="2700" dirty="0" smtClean="0"/>
              <a:t> Safety </a:t>
            </a:r>
            <a:r>
              <a:rPr lang="en-US" sz="2700" dirty="0"/>
              <a:t>data sheets, including the order of information and how employees can obtain and use the appropriate hazard information</a:t>
            </a:r>
            <a:endParaRPr lang="en-US" sz="2700" dirty="0" smtClean="0"/>
          </a:p>
          <a:p>
            <a:pPr lvl="2">
              <a:buFont typeface="Courier New" panose="02070309020205020404" pitchFamily="49" charset="0"/>
              <a:buChar char="o"/>
            </a:pPr>
            <a:endParaRPr lang="en-US" dirty="0"/>
          </a:p>
        </p:txBody>
      </p:sp>
    </p:spTree>
    <p:extLst>
      <p:ext uri="{BB962C8B-B14F-4D97-AF65-F5344CB8AC3E}">
        <p14:creationId xmlns:p14="http://schemas.microsoft.com/office/powerpoint/2010/main" val="146355476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Protective Equipment</a:t>
            </a:r>
            <a:endParaRPr lang="en-US" dirty="0"/>
          </a:p>
        </p:txBody>
      </p:sp>
      <p:sp>
        <p:nvSpPr>
          <p:cNvPr id="3" name="Content Placeholder 2"/>
          <p:cNvSpPr>
            <a:spLocks noGrp="1"/>
          </p:cNvSpPr>
          <p:nvPr>
            <p:ph idx="1"/>
          </p:nvPr>
        </p:nvSpPr>
        <p:spPr/>
        <p:txBody>
          <a:bodyPr>
            <a:normAutofit/>
          </a:bodyPr>
          <a:lstStyle/>
          <a:p>
            <a:pPr marL="0" indent="0">
              <a:buNone/>
            </a:pPr>
            <a:r>
              <a:rPr lang="en-US" sz="2800" b="1" dirty="0" smtClean="0"/>
              <a:t>Construction</a:t>
            </a:r>
          </a:p>
          <a:p>
            <a:pPr>
              <a:buFont typeface="Arial" panose="020B0604020202020204" pitchFamily="34" charset="0"/>
              <a:buChar char="•"/>
            </a:pPr>
            <a:r>
              <a:rPr lang="en-US" sz="2800" b="1" dirty="0"/>
              <a:t> </a:t>
            </a:r>
            <a:r>
              <a:rPr lang="en-US" sz="2800" b="1" dirty="0" smtClean="0"/>
              <a:t>No specific training requirement in Construction PPE standard, Part 6</a:t>
            </a:r>
          </a:p>
          <a:p>
            <a:pPr>
              <a:buFont typeface="Arial" panose="020B0604020202020204" pitchFamily="34" charset="0"/>
              <a:buChar char="•"/>
            </a:pPr>
            <a:r>
              <a:rPr lang="en-US" sz="2800" dirty="0" smtClean="0"/>
              <a:t> Part 6 does require: </a:t>
            </a:r>
            <a:r>
              <a:rPr lang="en-US" sz="2800" dirty="0"/>
              <a:t>An employer shall require each employee to wear personal protective equipment as prescribed by the manufacturer when required by any Michigan occupational safety and health act (MIOSHA) rule</a:t>
            </a:r>
            <a:r>
              <a:rPr lang="en-US" sz="2800" dirty="0" smtClean="0"/>
              <a:t>.</a:t>
            </a:r>
            <a:endParaRPr lang="en-US" sz="2800" dirty="0"/>
          </a:p>
        </p:txBody>
      </p:sp>
    </p:spTree>
    <p:extLst>
      <p:ext uri="{BB962C8B-B14F-4D97-AF65-F5344CB8AC3E}">
        <p14:creationId xmlns:p14="http://schemas.microsoft.com/office/powerpoint/2010/main" val="121987809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Protective Equipment</a:t>
            </a:r>
            <a:endParaRPr lang="en-US" dirty="0"/>
          </a:p>
        </p:txBody>
      </p:sp>
      <p:sp>
        <p:nvSpPr>
          <p:cNvPr id="3" name="Content Placeholder 2"/>
          <p:cNvSpPr>
            <a:spLocks noGrp="1"/>
          </p:cNvSpPr>
          <p:nvPr>
            <p:ph idx="1"/>
          </p:nvPr>
        </p:nvSpPr>
        <p:spPr>
          <a:xfrm>
            <a:off x="822959" y="1845734"/>
            <a:ext cx="7543801" cy="4402666"/>
          </a:xfrm>
        </p:spPr>
        <p:txBody>
          <a:bodyPr>
            <a:normAutofit fontScale="85000" lnSpcReduction="20000"/>
          </a:bodyPr>
          <a:lstStyle/>
          <a:p>
            <a:pPr marL="0" indent="0">
              <a:buNone/>
            </a:pPr>
            <a:r>
              <a:rPr lang="en-US" sz="3300" b="1" dirty="0" smtClean="0"/>
              <a:t>General Industry</a:t>
            </a:r>
          </a:p>
          <a:p>
            <a:pPr>
              <a:buFont typeface="Arial" panose="020B0604020202020204" pitchFamily="34" charset="0"/>
              <a:buChar char="•"/>
            </a:pPr>
            <a:r>
              <a:rPr lang="en-US" sz="3300" dirty="0" smtClean="0"/>
              <a:t>Topics</a:t>
            </a:r>
          </a:p>
          <a:p>
            <a:pPr lvl="1">
              <a:buFont typeface="Wingdings" panose="05000000000000000000" pitchFamily="2" charset="2"/>
              <a:buChar char="v"/>
            </a:pPr>
            <a:r>
              <a:rPr lang="en-US" sz="3100" dirty="0" smtClean="0"/>
              <a:t>When, why and what personal protective equipment is necessary</a:t>
            </a:r>
          </a:p>
          <a:p>
            <a:pPr lvl="1">
              <a:buFont typeface="Wingdings" panose="05000000000000000000" pitchFamily="2" charset="2"/>
              <a:buChar char="v"/>
            </a:pPr>
            <a:r>
              <a:rPr lang="en-US" sz="3100" dirty="0"/>
              <a:t> </a:t>
            </a:r>
            <a:r>
              <a:rPr lang="en-US" sz="3100" dirty="0" smtClean="0"/>
              <a:t>How to wear</a:t>
            </a:r>
          </a:p>
          <a:p>
            <a:pPr lvl="1">
              <a:buFont typeface="Wingdings" panose="05000000000000000000" pitchFamily="2" charset="2"/>
              <a:buChar char="v"/>
            </a:pPr>
            <a:r>
              <a:rPr lang="en-US" sz="3100" dirty="0"/>
              <a:t> </a:t>
            </a:r>
            <a:r>
              <a:rPr lang="en-US" sz="3100" dirty="0" smtClean="0"/>
              <a:t>Limitations</a:t>
            </a:r>
          </a:p>
          <a:p>
            <a:pPr lvl="1">
              <a:buFont typeface="Wingdings" panose="05000000000000000000" pitchFamily="2" charset="2"/>
              <a:buChar char="v"/>
            </a:pPr>
            <a:r>
              <a:rPr lang="en-US" sz="3100" dirty="0"/>
              <a:t> </a:t>
            </a:r>
            <a:r>
              <a:rPr lang="en-US" sz="3100" dirty="0" smtClean="0"/>
              <a:t>Care and maintenance</a:t>
            </a:r>
          </a:p>
          <a:p>
            <a:pPr lvl="1">
              <a:buFont typeface="Wingdings" panose="05000000000000000000" pitchFamily="2" charset="2"/>
              <a:buChar char="v"/>
            </a:pPr>
            <a:r>
              <a:rPr lang="en-US" sz="3100" dirty="0"/>
              <a:t> </a:t>
            </a:r>
            <a:r>
              <a:rPr lang="en-US" sz="3100" dirty="0" smtClean="0"/>
              <a:t>Disposal</a:t>
            </a:r>
          </a:p>
          <a:p>
            <a:pPr lvl="1">
              <a:buFont typeface="Wingdings" panose="05000000000000000000" pitchFamily="2" charset="2"/>
              <a:buChar char="v"/>
            </a:pPr>
            <a:r>
              <a:rPr lang="en-US" sz="3100" dirty="0"/>
              <a:t> </a:t>
            </a:r>
            <a:r>
              <a:rPr lang="en-US" sz="3100" dirty="0" smtClean="0"/>
              <a:t>Certify </a:t>
            </a:r>
            <a:r>
              <a:rPr lang="en-US" sz="3400" dirty="0" smtClean="0"/>
              <a:t>with:</a:t>
            </a:r>
          </a:p>
          <a:p>
            <a:pPr lvl="2">
              <a:buFont typeface="Courier New" panose="02070309020205020404" pitchFamily="49" charset="0"/>
              <a:buChar char="o"/>
            </a:pPr>
            <a:r>
              <a:rPr lang="en-US" sz="2600" dirty="0" smtClean="0"/>
              <a:t> Employee’s name</a:t>
            </a:r>
          </a:p>
          <a:p>
            <a:pPr lvl="2">
              <a:buFont typeface="Courier New" panose="02070309020205020404" pitchFamily="49" charset="0"/>
              <a:buChar char="o"/>
            </a:pPr>
            <a:r>
              <a:rPr lang="en-US" sz="2600" dirty="0" smtClean="0"/>
              <a:t> Date of training</a:t>
            </a:r>
          </a:p>
          <a:p>
            <a:pPr lvl="2">
              <a:buFont typeface="Courier New" panose="02070309020205020404" pitchFamily="49" charset="0"/>
              <a:buChar char="o"/>
            </a:pPr>
            <a:r>
              <a:rPr lang="en-US" sz="2600" dirty="0" smtClean="0"/>
              <a:t> Subject of training</a:t>
            </a:r>
            <a:endParaRPr lang="en-US" sz="2600" dirty="0"/>
          </a:p>
        </p:txBody>
      </p:sp>
    </p:spTree>
    <p:extLst>
      <p:ext uri="{BB962C8B-B14F-4D97-AF65-F5344CB8AC3E}">
        <p14:creationId xmlns:p14="http://schemas.microsoft.com/office/powerpoint/2010/main" val="63405254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Noise (General Industry)</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dirty="0" smtClean="0"/>
              <a:t> Effects of noise</a:t>
            </a:r>
          </a:p>
          <a:p>
            <a:pPr>
              <a:buFont typeface="Arial" panose="020B0604020202020204" pitchFamily="34" charset="0"/>
              <a:buChar char="•"/>
            </a:pPr>
            <a:r>
              <a:rPr lang="en-US" sz="2800" dirty="0" smtClean="0"/>
              <a:t> Noise controls in workplace</a:t>
            </a:r>
          </a:p>
          <a:p>
            <a:pPr>
              <a:buFont typeface="Arial" panose="020B0604020202020204" pitchFamily="34" charset="0"/>
              <a:buChar char="•"/>
            </a:pPr>
            <a:r>
              <a:rPr lang="en-US" sz="2800" dirty="0" smtClean="0"/>
              <a:t> Purpose of hearing protection</a:t>
            </a:r>
          </a:p>
          <a:p>
            <a:pPr>
              <a:buFont typeface="Arial" panose="020B0604020202020204" pitchFamily="34" charset="0"/>
              <a:buChar char="•"/>
            </a:pPr>
            <a:r>
              <a:rPr lang="en-US" sz="2800" dirty="0" smtClean="0"/>
              <a:t> Instructions on hearing protection use</a:t>
            </a:r>
          </a:p>
          <a:p>
            <a:pPr>
              <a:buFont typeface="Arial" panose="020B0604020202020204" pitchFamily="34" charset="0"/>
              <a:buChar char="•"/>
            </a:pPr>
            <a:r>
              <a:rPr lang="en-US" sz="2800" dirty="0" smtClean="0"/>
              <a:t> Purpose and procedures of audiometric testing</a:t>
            </a:r>
          </a:p>
          <a:p>
            <a:pPr>
              <a:buFont typeface="Arial" panose="020B0604020202020204" pitchFamily="34" charset="0"/>
              <a:buChar char="•"/>
            </a:pPr>
            <a:endParaRPr lang="en-US" sz="2800" dirty="0"/>
          </a:p>
          <a:p>
            <a:pPr>
              <a:buFont typeface="Arial" panose="020B0604020202020204" pitchFamily="34" charset="0"/>
              <a:buChar char="•"/>
            </a:pPr>
            <a:endParaRPr lang="en-US" sz="2800" dirty="0"/>
          </a:p>
        </p:txBody>
      </p:sp>
    </p:spTree>
    <p:extLst>
      <p:ext uri="{BB962C8B-B14F-4D97-AF65-F5344CB8AC3E}">
        <p14:creationId xmlns:p14="http://schemas.microsoft.com/office/powerpoint/2010/main" val="61501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MIOSHA Forms</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sz="2800" dirty="0" smtClean="0"/>
              <a:t> MIOSHA Log 300A – Summary of Work-Related Injuries and Illnesses</a:t>
            </a:r>
          </a:p>
          <a:p>
            <a:pPr lvl="1">
              <a:buFont typeface="Wingdings" panose="05000000000000000000" pitchFamily="2" charset="2"/>
              <a:buChar char="v"/>
            </a:pPr>
            <a:r>
              <a:rPr lang="en-US" sz="2600" dirty="0" smtClean="0"/>
              <a:t> 10 employees at any one time during the calendar year immediately before the current calendar year </a:t>
            </a:r>
          </a:p>
          <a:p>
            <a:pPr lvl="1">
              <a:buFont typeface="Wingdings" panose="05000000000000000000" pitchFamily="2" charset="2"/>
              <a:buChar char="v"/>
            </a:pPr>
            <a:r>
              <a:rPr lang="en-US" sz="2600" dirty="0" smtClean="0"/>
              <a:t> Prominently post the 300A annual summary at the worksite from February 1 to April 30 of the year following the year covered by the form </a:t>
            </a:r>
            <a:endParaRPr lang="en-US" sz="2600" dirty="0"/>
          </a:p>
        </p:txBody>
      </p:sp>
    </p:spTree>
    <p:extLst>
      <p:ext uri="{BB962C8B-B14F-4D97-AF65-F5344CB8AC3E}">
        <p14:creationId xmlns:p14="http://schemas.microsoft.com/office/powerpoint/2010/main" val="359626455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NOISE (Construction)</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dirty="0" smtClean="0"/>
              <a:t> If a hearing </a:t>
            </a:r>
            <a:r>
              <a:rPr lang="en-US" sz="2800" dirty="0"/>
              <a:t>conservation </a:t>
            </a:r>
            <a:r>
              <a:rPr lang="en-US" sz="2800" dirty="0" smtClean="0"/>
              <a:t>program is required to be implemented: </a:t>
            </a:r>
          </a:p>
          <a:p>
            <a:pPr>
              <a:buFont typeface="Arial" panose="020B0604020202020204" pitchFamily="34" charset="0"/>
              <a:buChar char="•"/>
            </a:pPr>
            <a:r>
              <a:rPr lang="en-US" sz="2800" dirty="0" smtClean="0"/>
              <a:t> Recommended Topics</a:t>
            </a:r>
          </a:p>
          <a:p>
            <a:pPr lvl="1">
              <a:buFont typeface="Wingdings" panose="05000000000000000000" pitchFamily="2" charset="2"/>
              <a:buChar char="v"/>
            </a:pPr>
            <a:r>
              <a:rPr lang="en-US" sz="2600" dirty="0" smtClean="0"/>
              <a:t> Effects </a:t>
            </a:r>
            <a:r>
              <a:rPr lang="en-US" sz="2600" dirty="0"/>
              <a:t>of noise on hearing, </a:t>
            </a:r>
            <a:endParaRPr lang="en-US" sz="2600" dirty="0" smtClean="0"/>
          </a:p>
          <a:p>
            <a:pPr lvl="1">
              <a:buFont typeface="Wingdings" panose="05000000000000000000" pitchFamily="2" charset="2"/>
              <a:buChar char="v"/>
            </a:pPr>
            <a:r>
              <a:rPr lang="en-US" sz="2600" dirty="0" smtClean="0"/>
              <a:t> Work </a:t>
            </a:r>
            <a:r>
              <a:rPr lang="en-US" sz="2600" dirty="0"/>
              <a:t>activities requiring hearing </a:t>
            </a:r>
            <a:r>
              <a:rPr lang="en-US" sz="2600" dirty="0" smtClean="0"/>
              <a:t>protection</a:t>
            </a:r>
          </a:p>
          <a:p>
            <a:pPr lvl="1">
              <a:buFont typeface="Wingdings" panose="05000000000000000000" pitchFamily="2" charset="2"/>
              <a:buChar char="v"/>
            </a:pPr>
            <a:r>
              <a:rPr lang="en-US" sz="2600" dirty="0" smtClean="0"/>
              <a:t> Purpose </a:t>
            </a:r>
            <a:r>
              <a:rPr lang="en-US" sz="2600" dirty="0"/>
              <a:t>of hearing protection, </a:t>
            </a:r>
            <a:r>
              <a:rPr lang="en-US" sz="2600" dirty="0" smtClean="0"/>
              <a:t>t</a:t>
            </a:r>
          </a:p>
          <a:p>
            <a:pPr lvl="1">
              <a:buFont typeface="Wingdings" panose="05000000000000000000" pitchFamily="2" charset="2"/>
              <a:buChar char="v"/>
            </a:pPr>
            <a:r>
              <a:rPr lang="en-US" sz="2600" dirty="0"/>
              <a:t> A</a:t>
            </a:r>
            <a:r>
              <a:rPr lang="en-US" sz="2600" dirty="0" smtClean="0"/>
              <a:t>dvantages</a:t>
            </a:r>
            <a:r>
              <a:rPr lang="en-US" sz="2600" dirty="0"/>
              <a:t>, disadvantages and attenuation of various types of hearing protection, </a:t>
            </a:r>
            <a:endParaRPr lang="en-US" sz="2600" dirty="0" smtClean="0"/>
          </a:p>
          <a:p>
            <a:pPr lvl="1">
              <a:buFont typeface="Wingdings" panose="05000000000000000000" pitchFamily="2" charset="2"/>
              <a:buChar char="v"/>
            </a:pPr>
            <a:r>
              <a:rPr lang="en-US" sz="2200" dirty="0" smtClean="0"/>
              <a:t> </a:t>
            </a:r>
            <a:r>
              <a:rPr lang="en-US" sz="2600" dirty="0" smtClean="0"/>
              <a:t>Selection</a:t>
            </a:r>
            <a:r>
              <a:rPr lang="en-US" sz="2600" dirty="0"/>
              <a:t>, fitting, use and care of hearing </a:t>
            </a:r>
            <a:r>
              <a:rPr lang="en-US" sz="2600" dirty="0" smtClean="0"/>
              <a:t>protectors</a:t>
            </a:r>
            <a:endParaRPr lang="en-US" sz="2600" dirty="0"/>
          </a:p>
        </p:txBody>
      </p:sp>
    </p:spTree>
    <p:extLst>
      <p:ext uri="{BB962C8B-B14F-4D97-AF65-F5344CB8AC3E}">
        <p14:creationId xmlns:p14="http://schemas.microsoft.com/office/powerpoint/2010/main" val="269991067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Records/Trade Secrets</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dirty="0" smtClean="0"/>
              <a:t> Initial and annual training</a:t>
            </a:r>
          </a:p>
          <a:p>
            <a:pPr>
              <a:buFont typeface="Arial" panose="020B0604020202020204" pitchFamily="34" charset="0"/>
              <a:buChar char="•"/>
            </a:pPr>
            <a:r>
              <a:rPr lang="en-US" sz="2800" dirty="0" smtClean="0"/>
              <a:t> Existence, location and availability of any record to which the rule applies</a:t>
            </a:r>
          </a:p>
          <a:p>
            <a:pPr>
              <a:buFont typeface="Arial" panose="020B0604020202020204" pitchFamily="34" charset="0"/>
              <a:buChar char="•"/>
            </a:pPr>
            <a:r>
              <a:rPr lang="en-US" sz="2800" dirty="0" smtClean="0"/>
              <a:t> Person responsible for maintaining and providing access</a:t>
            </a:r>
          </a:p>
          <a:p>
            <a:pPr>
              <a:buFont typeface="Arial" panose="020B0604020202020204" pitchFamily="34" charset="0"/>
              <a:buChar char="•"/>
            </a:pPr>
            <a:r>
              <a:rPr lang="en-US" sz="2800" dirty="0" smtClean="0"/>
              <a:t> Employee’s right of access to records</a:t>
            </a:r>
            <a:endParaRPr lang="en-US" sz="2800" dirty="0"/>
          </a:p>
        </p:txBody>
      </p:sp>
    </p:spTree>
    <p:extLst>
      <p:ext uri="{BB962C8B-B14F-4D97-AF65-F5344CB8AC3E}">
        <p14:creationId xmlns:p14="http://schemas.microsoft.com/office/powerpoint/2010/main" val="383586181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Cleaning Up</a:t>
            </a:r>
            <a:endParaRPr lang="en-US" dirty="0"/>
          </a:p>
        </p:txBody>
      </p:sp>
      <p:sp>
        <p:nvSpPr>
          <p:cNvPr id="3" name="Subtitle 2"/>
          <p:cNvSpPr>
            <a:spLocks noGrp="1"/>
          </p:cNvSpPr>
          <p:nvPr>
            <p:ph type="subTitle" idx="1"/>
          </p:nvPr>
        </p:nvSpPr>
        <p:spPr/>
        <p:txBody>
          <a:bodyPr/>
          <a:lstStyle/>
          <a:p>
            <a:r>
              <a:rPr lang="en-US" dirty="0" smtClean="0"/>
              <a:t>Chapter 8</a:t>
            </a:r>
            <a:endParaRPr lang="en-US" dirty="0"/>
          </a:p>
        </p:txBody>
      </p:sp>
    </p:spTree>
    <p:extLst>
      <p:ext uri="{BB962C8B-B14F-4D97-AF65-F5344CB8AC3E}">
        <p14:creationId xmlns:p14="http://schemas.microsoft.com/office/powerpoint/2010/main" val="347713163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Housekeeping</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dirty="0" smtClean="0"/>
              <a:t> Minimize dust exposure</a:t>
            </a:r>
          </a:p>
          <a:p>
            <a:pPr lvl="1">
              <a:buFont typeface="Wingdings" panose="05000000000000000000" pitchFamily="2" charset="2"/>
              <a:buChar char="v"/>
            </a:pPr>
            <a:r>
              <a:rPr lang="en-US" sz="2600" dirty="0" smtClean="0"/>
              <a:t> Wet methods, HEPA-filter vacuum, sweeping compounds, other dust suppression</a:t>
            </a:r>
          </a:p>
          <a:p>
            <a:pPr>
              <a:buFont typeface="Arial" panose="020B0604020202020204" pitchFamily="34" charset="0"/>
              <a:buChar char="•"/>
            </a:pPr>
            <a:r>
              <a:rPr lang="en-US" sz="2800" dirty="0" smtClean="0"/>
              <a:t> Prohibited: compressed air, dry sweeping, dry brushing (unless above methods not feasible)</a:t>
            </a:r>
          </a:p>
          <a:p>
            <a:pPr lvl="1">
              <a:buFont typeface="Wingdings" panose="05000000000000000000" pitchFamily="2" charset="2"/>
              <a:buChar char="v"/>
            </a:pPr>
            <a:r>
              <a:rPr lang="en-US" sz="2600" dirty="0" smtClean="0"/>
              <a:t> Employer bears burden showing why wet methods, HEPA, dust suppression infeasible</a:t>
            </a:r>
          </a:p>
          <a:p>
            <a:pPr lvl="1">
              <a:buFont typeface="Arial" panose="020B0604020202020204" pitchFamily="34" charset="0"/>
              <a:buChar char="•"/>
            </a:pPr>
            <a:endParaRPr lang="en-US" sz="2800" dirty="0"/>
          </a:p>
        </p:txBody>
      </p:sp>
    </p:spTree>
    <p:extLst>
      <p:ext uri="{BB962C8B-B14F-4D97-AF65-F5344CB8AC3E}">
        <p14:creationId xmlns:p14="http://schemas.microsoft.com/office/powerpoint/2010/main" val="380394296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I Need a HEPA-Filter Vacuum</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sz="2800" dirty="0" smtClean="0"/>
              <a:t> High Efficiency Particulate Air (HEPA)</a:t>
            </a:r>
          </a:p>
          <a:p>
            <a:pPr>
              <a:buFont typeface="Arial" panose="020B0604020202020204" pitchFamily="34" charset="0"/>
              <a:buChar char="•"/>
            </a:pPr>
            <a:r>
              <a:rPr lang="en-US" sz="2800" dirty="0" smtClean="0"/>
              <a:t> Air </a:t>
            </a:r>
            <a:r>
              <a:rPr lang="en-US" sz="2800" dirty="0"/>
              <a:t>filter </a:t>
            </a:r>
            <a:r>
              <a:rPr lang="en-US" sz="2800" dirty="0" smtClean="0"/>
              <a:t>removes from </a:t>
            </a:r>
            <a:r>
              <a:rPr lang="en-US" sz="2800" dirty="0"/>
              <a:t>the air that passes </a:t>
            </a:r>
            <a:r>
              <a:rPr lang="en-US" sz="2800" dirty="0" smtClean="0"/>
              <a:t>through it: </a:t>
            </a:r>
            <a:r>
              <a:rPr lang="en-US" sz="2800" dirty="0"/>
              <a:t>99.97% of particles that have a size greater than or equal to 0.3 </a:t>
            </a:r>
            <a:r>
              <a:rPr lang="en-US" sz="2800" dirty="0" smtClean="0"/>
              <a:t>µm</a:t>
            </a:r>
          </a:p>
          <a:p>
            <a:pPr>
              <a:buFont typeface="Arial" panose="020B0604020202020204" pitchFamily="34" charset="0"/>
              <a:buChar char="•"/>
            </a:pPr>
            <a:r>
              <a:rPr lang="en-US" sz="2800" dirty="0" smtClean="0"/>
              <a:t> Remember!</a:t>
            </a:r>
          </a:p>
          <a:p>
            <a:pPr lvl="1">
              <a:buFont typeface="Wingdings" panose="05000000000000000000" pitchFamily="2" charset="2"/>
              <a:buChar char="v"/>
            </a:pPr>
            <a:r>
              <a:rPr lang="en-US" sz="2600" dirty="0" smtClean="0"/>
              <a:t> Respirable dust: </a:t>
            </a:r>
            <a:r>
              <a:rPr lang="en-US" sz="2600" dirty="0"/>
              <a:t>&lt;</a:t>
            </a:r>
            <a:r>
              <a:rPr lang="en-US" sz="2600" dirty="0" smtClean="0"/>
              <a:t>10µm diameter</a:t>
            </a:r>
          </a:p>
          <a:p>
            <a:pPr lvl="1">
              <a:buFont typeface="Wingdings" panose="05000000000000000000" pitchFamily="2" charset="2"/>
              <a:buChar char="v"/>
            </a:pPr>
            <a:r>
              <a:rPr lang="en-US" sz="2600" dirty="0" smtClean="0"/>
              <a:t> Respirable silica that causes silicosis</a:t>
            </a:r>
            <a:r>
              <a:rPr lang="en-US" sz="2600" dirty="0"/>
              <a:t>: 0.2-5µm  </a:t>
            </a:r>
            <a:endParaRPr lang="en-US" sz="2600" dirty="0" smtClean="0"/>
          </a:p>
          <a:p>
            <a:endParaRPr lang="en-US" dirty="0"/>
          </a:p>
        </p:txBody>
      </p:sp>
    </p:spTree>
    <p:extLst>
      <p:ext uri="{BB962C8B-B14F-4D97-AF65-F5344CB8AC3E}">
        <p14:creationId xmlns:p14="http://schemas.microsoft.com/office/powerpoint/2010/main" val="413053259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Hygiene</a:t>
            </a:r>
            <a:endParaRPr lang="en-US" dirty="0"/>
          </a:p>
        </p:txBody>
      </p:sp>
      <p:sp>
        <p:nvSpPr>
          <p:cNvPr id="3" name="Content Placeholder 2"/>
          <p:cNvSpPr>
            <a:spLocks noGrp="1"/>
          </p:cNvSpPr>
          <p:nvPr>
            <p:ph idx="1"/>
          </p:nvPr>
        </p:nvSpPr>
        <p:spPr/>
        <p:txBody>
          <a:bodyPr>
            <a:normAutofit lnSpcReduction="10000"/>
          </a:bodyPr>
          <a:lstStyle/>
          <a:p>
            <a:pPr>
              <a:buFont typeface="Arial" panose="020B0604020202020204" pitchFamily="34" charset="0"/>
              <a:buChar char="•"/>
            </a:pPr>
            <a:r>
              <a:rPr lang="en-US" sz="2800" dirty="0" smtClean="0"/>
              <a:t> Vacuum clothing using a HEPA vacuum</a:t>
            </a:r>
          </a:p>
          <a:p>
            <a:pPr>
              <a:buFont typeface="Arial" panose="020B0604020202020204" pitchFamily="34" charset="0"/>
              <a:buChar char="•"/>
            </a:pPr>
            <a:r>
              <a:rPr lang="en-US" sz="2800" dirty="0"/>
              <a:t> Shower after work</a:t>
            </a:r>
          </a:p>
          <a:p>
            <a:pPr>
              <a:buFont typeface="Arial" panose="020B0604020202020204" pitchFamily="34" charset="0"/>
              <a:buChar char="•"/>
            </a:pPr>
            <a:r>
              <a:rPr lang="en-US" sz="2800" dirty="0" smtClean="0"/>
              <a:t> Wash </a:t>
            </a:r>
            <a:r>
              <a:rPr lang="en-US" sz="2800" dirty="0"/>
              <a:t>hands &amp; face before eating, drinking or smoking</a:t>
            </a:r>
          </a:p>
          <a:p>
            <a:pPr>
              <a:buFont typeface="Arial" panose="020B0604020202020204" pitchFamily="34" charset="0"/>
              <a:buChar char="•"/>
            </a:pPr>
            <a:r>
              <a:rPr lang="en-US" sz="2800" dirty="0" smtClean="0"/>
              <a:t> No </a:t>
            </a:r>
            <a:r>
              <a:rPr lang="en-US" sz="2800" dirty="0"/>
              <a:t>food, drink or tobacco in blast area – set up separate eating space</a:t>
            </a:r>
          </a:p>
          <a:p>
            <a:pPr>
              <a:buFont typeface="Arial" panose="020B0604020202020204" pitchFamily="34" charset="0"/>
              <a:buChar char="•"/>
            </a:pPr>
            <a:r>
              <a:rPr lang="en-US" sz="2800" dirty="0" smtClean="0"/>
              <a:t> Park </a:t>
            </a:r>
            <a:r>
              <a:rPr lang="en-US" sz="2800" dirty="0"/>
              <a:t>cars downwind and/or away from area</a:t>
            </a:r>
          </a:p>
          <a:p>
            <a:pPr>
              <a:buFont typeface="Arial" panose="020B0604020202020204" pitchFamily="34" charset="0"/>
              <a:buChar char="•"/>
            </a:pPr>
            <a:r>
              <a:rPr lang="en-US" sz="2800" dirty="0" smtClean="0"/>
              <a:t> Wear </a:t>
            </a:r>
            <a:r>
              <a:rPr lang="en-US" sz="2800" dirty="0"/>
              <a:t>Disposable Clothing</a:t>
            </a:r>
          </a:p>
          <a:p>
            <a:pPr>
              <a:buFont typeface="Arial" panose="020B0604020202020204" pitchFamily="34" charset="0"/>
              <a:buChar char="•"/>
            </a:pPr>
            <a:endParaRPr lang="en-US" sz="2800" dirty="0"/>
          </a:p>
        </p:txBody>
      </p:sp>
    </p:spTree>
    <p:extLst>
      <p:ext uri="{BB962C8B-B14F-4D97-AF65-F5344CB8AC3E}">
        <p14:creationId xmlns:p14="http://schemas.microsoft.com/office/powerpoint/2010/main" val="120907295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5038" y="2286000"/>
            <a:ext cx="7543800" cy="3566160"/>
          </a:xfrm>
        </p:spPr>
        <p:txBody>
          <a:bodyPr>
            <a:noAutofit/>
          </a:bodyPr>
          <a:lstStyle/>
          <a:p>
            <a:r>
              <a:rPr lang="en-US" sz="6600" b="1" dirty="0" smtClean="0">
                <a:solidFill>
                  <a:srgbClr val="CC6600"/>
                </a:solidFill>
              </a:rPr>
              <a:t>Remember: Silica on your work clothes and body becomes silica in your vehicle and then silica exposure for your family</a:t>
            </a:r>
            <a:endParaRPr lang="en-US" sz="6600" b="1" dirty="0">
              <a:solidFill>
                <a:srgbClr val="CC6600"/>
              </a:solidFill>
            </a:endParaRPr>
          </a:p>
        </p:txBody>
      </p:sp>
    </p:spTree>
    <p:extLst>
      <p:ext uri="{BB962C8B-B14F-4D97-AF65-F5344CB8AC3E}">
        <p14:creationId xmlns:p14="http://schemas.microsoft.com/office/powerpoint/2010/main" val="26802680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Medical Monitoring</a:t>
            </a:r>
            <a:endParaRPr lang="en-US" dirty="0"/>
          </a:p>
        </p:txBody>
      </p:sp>
      <p:sp>
        <p:nvSpPr>
          <p:cNvPr id="3" name="Subtitle 2"/>
          <p:cNvSpPr>
            <a:spLocks noGrp="1"/>
          </p:cNvSpPr>
          <p:nvPr>
            <p:ph type="subTitle" idx="1"/>
          </p:nvPr>
        </p:nvSpPr>
        <p:spPr/>
        <p:txBody>
          <a:bodyPr/>
          <a:lstStyle/>
          <a:p>
            <a:r>
              <a:rPr lang="en-US" dirty="0" smtClean="0"/>
              <a:t>Chapter 9</a:t>
            </a:r>
            <a:endParaRPr lang="en-US" dirty="0"/>
          </a:p>
        </p:txBody>
      </p:sp>
    </p:spTree>
    <p:extLst>
      <p:ext uri="{BB962C8B-B14F-4D97-AF65-F5344CB8AC3E}">
        <p14:creationId xmlns:p14="http://schemas.microsoft.com/office/powerpoint/2010/main" val="71259835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Surveillance</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sz="2800" dirty="0" smtClean="0"/>
              <a:t> Required by silica standard</a:t>
            </a:r>
          </a:p>
          <a:p>
            <a:pPr>
              <a:buFont typeface="Arial" panose="020B0604020202020204" pitchFamily="34" charset="0"/>
              <a:buChar char="•"/>
            </a:pPr>
            <a:r>
              <a:rPr lang="en-US" sz="2800" dirty="0" smtClean="0"/>
              <a:t> Reasons for medical surveillance</a:t>
            </a:r>
          </a:p>
          <a:p>
            <a:pPr lvl="1">
              <a:buFont typeface="Wingdings" panose="05000000000000000000" pitchFamily="2" charset="2"/>
              <a:buChar char="v"/>
            </a:pPr>
            <a:r>
              <a:rPr lang="en-US" sz="2600" dirty="0" smtClean="0"/>
              <a:t> ID silica-related disease</a:t>
            </a:r>
          </a:p>
          <a:p>
            <a:pPr lvl="1">
              <a:buFont typeface="Wingdings" panose="05000000000000000000" pitchFamily="2" charset="2"/>
              <a:buChar char="v"/>
            </a:pPr>
            <a:r>
              <a:rPr lang="en-US" sz="2600" dirty="0" smtClean="0"/>
              <a:t> Determine if employee may have pre-existing condition which may make employee more sensitive to silica exposure</a:t>
            </a:r>
          </a:p>
          <a:p>
            <a:pPr lvl="1">
              <a:buFont typeface="Wingdings" panose="05000000000000000000" pitchFamily="2" charset="2"/>
              <a:buChar char="v"/>
            </a:pPr>
            <a:r>
              <a:rPr lang="en-US" sz="2600" dirty="0" smtClean="0"/>
              <a:t> Ability to wear a respirator</a:t>
            </a:r>
            <a:endParaRPr lang="en-US" sz="2600" dirty="0"/>
          </a:p>
        </p:txBody>
      </p:sp>
      <p:sp>
        <p:nvSpPr>
          <p:cNvPr id="4" name="Rectangle 3"/>
          <p:cNvSpPr/>
          <p:nvPr/>
        </p:nvSpPr>
        <p:spPr>
          <a:xfrm>
            <a:off x="975360" y="5257800"/>
            <a:ext cx="7391400" cy="830997"/>
          </a:xfrm>
          <a:prstGeom prst="rect">
            <a:avLst/>
          </a:prstGeom>
        </p:spPr>
        <p:txBody>
          <a:bodyPr wrap="square">
            <a:spAutoFit/>
          </a:bodyPr>
          <a:lstStyle/>
          <a:p>
            <a:pPr marL="0" marR="0" algn="ctr">
              <a:spcBef>
                <a:spcPts val="0"/>
              </a:spcBef>
              <a:spcAft>
                <a:spcPts val="0"/>
              </a:spcAft>
            </a:pPr>
            <a:r>
              <a:rPr lang="en-US" sz="2400" b="1" i="1" dirty="0" smtClean="0">
                <a:solidFill>
                  <a:srgbClr val="CC6600"/>
                </a:solidFill>
                <a:ea typeface="Times New Roman" panose="02020603050405020304" pitchFamily="18" charset="0"/>
              </a:rPr>
              <a:t>Remember: </a:t>
            </a:r>
            <a:r>
              <a:rPr lang="en-US" sz="2400" b="1" i="1" dirty="0">
                <a:solidFill>
                  <a:srgbClr val="CC6600"/>
                </a:solidFill>
                <a:ea typeface="Times New Roman" panose="02020603050405020304" pitchFamily="18" charset="0"/>
              </a:rPr>
              <a:t>medical surveillance is </a:t>
            </a:r>
            <a:r>
              <a:rPr lang="en-US" sz="2400" b="1" i="1" u="sng" dirty="0">
                <a:solidFill>
                  <a:srgbClr val="CC6600"/>
                </a:solidFill>
                <a:ea typeface="Times New Roman" panose="02020603050405020304" pitchFamily="18" charset="0"/>
              </a:rPr>
              <a:t>not</a:t>
            </a:r>
            <a:r>
              <a:rPr lang="en-US" sz="2400" b="1" i="1" dirty="0">
                <a:solidFill>
                  <a:srgbClr val="CC6600"/>
                </a:solidFill>
                <a:ea typeface="Times New Roman" panose="02020603050405020304" pitchFamily="18" charset="0"/>
              </a:rPr>
              <a:t> a substitute for good dust control in the </a:t>
            </a:r>
            <a:r>
              <a:rPr lang="en-US" sz="2400" b="1" i="1" dirty="0" smtClean="0">
                <a:solidFill>
                  <a:srgbClr val="CC6600"/>
                </a:solidFill>
                <a:ea typeface="Times New Roman" panose="02020603050405020304" pitchFamily="18" charset="0"/>
              </a:rPr>
              <a:t>workplace </a:t>
            </a:r>
            <a:r>
              <a:rPr lang="en-US" sz="2400" b="1" i="1" dirty="0">
                <a:solidFill>
                  <a:srgbClr val="CC6600"/>
                </a:solidFill>
                <a:ea typeface="Times New Roman" panose="02020603050405020304" pitchFamily="18" charset="0"/>
              </a:rPr>
              <a:t> </a:t>
            </a:r>
            <a:endParaRPr lang="en-US" sz="2400" dirty="0">
              <a:solidFill>
                <a:srgbClr val="CC6600"/>
              </a:solidFill>
              <a:ea typeface="Times New Roman" panose="02020603050405020304" pitchFamily="18" charset="0"/>
            </a:endParaRPr>
          </a:p>
        </p:txBody>
      </p:sp>
    </p:spTree>
    <p:extLst>
      <p:ext uri="{BB962C8B-B14F-4D97-AF65-F5344CB8AC3E}">
        <p14:creationId xmlns:p14="http://schemas.microsoft.com/office/powerpoint/2010/main" val="38870445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Surveillance: Construction</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dirty="0" smtClean="0"/>
              <a:t> Required to wear respirator 30 or more days/year</a:t>
            </a:r>
          </a:p>
          <a:p>
            <a:pPr lvl="1">
              <a:buFont typeface="Wingdings" panose="05000000000000000000" pitchFamily="2" charset="2"/>
              <a:buChar char="v"/>
            </a:pPr>
            <a:r>
              <a:rPr lang="en-US" sz="2600" dirty="0" smtClean="0"/>
              <a:t> Wearing a respirator anytime during the day counts as one day</a:t>
            </a:r>
          </a:p>
          <a:p>
            <a:pPr>
              <a:buFont typeface="Arial" panose="020B0604020202020204" pitchFamily="34" charset="0"/>
              <a:buChar char="•"/>
            </a:pPr>
            <a:r>
              <a:rPr lang="en-US" sz="2800" dirty="0" smtClean="0"/>
              <a:t> Employer must estimate how often respirator will be used</a:t>
            </a:r>
          </a:p>
          <a:p>
            <a:pPr>
              <a:buFont typeface="Arial" panose="020B0604020202020204" pitchFamily="34" charset="0"/>
              <a:buChar char="•"/>
            </a:pPr>
            <a:r>
              <a:rPr lang="en-US" sz="2800" dirty="0" smtClean="0"/>
              <a:t> If estimate was &lt;30 days and looks like employee will wear the respirator 30+ days, make medical surveillance available</a:t>
            </a:r>
            <a:endParaRPr lang="en-US" sz="2800" dirty="0"/>
          </a:p>
        </p:txBody>
      </p:sp>
    </p:spTree>
    <p:extLst>
      <p:ext uri="{BB962C8B-B14F-4D97-AF65-F5344CB8AC3E}">
        <p14:creationId xmlns:p14="http://schemas.microsoft.com/office/powerpoint/2010/main" val="708738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Provisions Under MIOSHA</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sz="2800" dirty="0" smtClean="0"/>
              <a:t> Employer/Employee </a:t>
            </a:r>
            <a:r>
              <a:rPr lang="en-US" sz="2800" dirty="0"/>
              <a:t>participation in compliance inspections/investigations</a:t>
            </a:r>
          </a:p>
          <a:p>
            <a:pPr lvl="1">
              <a:buFont typeface="Wingdings" panose="05000000000000000000" pitchFamily="2" charset="2"/>
              <a:buChar char="v"/>
            </a:pPr>
            <a:r>
              <a:rPr lang="en-US" sz="2400" dirty="0" smtClean="0"/>
              <a:t> Inspections</a:t>
            </a:r>
            <a:r>
              <a:rPr lang="en-US" sz="2400" dirty="0"/>
              <a:t>:  survey to detect presence of  hazards and compliance with Act </a:t>
            </a:r>
          </a:p>
          <a:p>
            <a:pPr lvl="1">
              <a:buFont typeface="Wingdings" panose="05000000000000000000" pitchFamily="2" charset="2"/>
              <a:buChar char="v"/>
            </a:pPr>
            <a:r>
              <a:rPr lang="en-US" sz="2400" dirty="0" smtClean="0"/>
              <a:t> Investigations</a:t>
            </a:r>
            <a:r>
              <a:rPr lang="en-US" sz="2400" dirty="0"/>
              <a:t>: detailed evaluation of working </a:t>
            </a:r>
            <a:r>
              <a:rPr lang="en-US" sz="2400" dirty="0" smtClean="0"/>
              <a:t>conditions</a:t>
            </a:r>
            <a:endParaRPr lang="en-US" sz="2400" dirty="0"/>
          </a:p>
          <a:p>
            <a:pPr>
              <a:buFont typeface="Arial" panose="020B0604020202020204" pitchFamily="34" charset="0"/>
              <a:buChar char="•"/>
            </a:pPr>
            <a:r>
              <a:rPr lang="en-US" sz="2800" dirty="0" smtClean="0"/>
              <a:t> Discrimination</a:t>
            </a:r>
            <a:endParaRPr lang="en-US" sz="2800" dirty="0"/>
          </a:p>
          <a:p>
            <a:pPr>
              <a:buFont typeface="Arial" panose="020B0604020202020204" pitchFamily="34" charset="0"/>
              <a:buChar char="•"/>
            </a:pPr>
            <a:r>
              <a:rPr lang="en-US" sz="2800" dirty="0" smtClean="0"/>
              <a:t> Imminent </a:t>
            </a:r>
            <a:r>
              <a:rPr lang="en-US" sz="2800" dirty="0"/>
              <a:t>danger</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159649336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Surveillance – General Industry</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dirty="0" smtClean="0"/>
              <a:t> Employees who will be exposed above the PEL for 30 or more days/year</a:t>
            </a:r>
          </a:p>
          <a:p>
            <a:pPr>
              <a:buFont typeface="Arial" panose="020B0604020202020204" pitchFamily="34" charset="0"/>
              <a:buChar char="•"/>
            </a:pPr>
            <a:r>
              <a:rPr lang="en-US" sz="2800" b="1" dirty="0" smtClean="0">
                <a:solidFill>
                  <a:srgbClr val="C00000"/>
                </a:solidFill>
              </a:rPr>
              <a:t> June 23, 2020</a:t>
            </a:r>
            <a:r>
              <a:rPr lang="en-US" sz="2800" dirty="0" smtClean="0"/>
              <a:t>: Employees who will be exposed above the AL for 30 or more days/year</a:t>
            </a:r>
          </a:p>
          <a:p>
            <a:pPr>
              <a:buFont typeface="Arial" panose="020B0604020202020204" pitchFamily="34" charset="0"/>
              <a:buChar char="•"/>
            </a:pPr>
            <a:endParaRPr lang="en-US" sz="2800" dirty="0"/>
          </a:p>
        </p:txBody>
      </p:sp>
    </p:spTree>
    <p:extLst>
      <p:ext uri="{BB962C8B-B14F-4D97-AF65-F5344CB8AC3E}">
        <p14:creationId xmlns:p14="http://schemas.microsoft.com/office/powerpoint/2010/main" val="393465574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Frequency of Medical Exams</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dirty="0" smtClean="0"/>
              <a:t> Initial exam: </a:t>
            </a:r>
            <a:r>
              <a:rPr lang="en-US" sz="2800" dirty="0"/>
              <a:t>within 30 days of </a:t>
            </a:r>
            <a:r>
              <a:rPr lang="en-US" sz="2800" dirty="0" smtClean="0"/>
              <a:t>assignment</a:t>
            </a:r>
          </a:p>
          <a:p>
            <a:pPr>
              <a:buFont typeface="Arial" panose="020B0604020202020204" pitchFamily="34" charset="0"/>
              <a:buChar char="•"/>
            </a:pPr>
            <a:r>
              <a:rPr lang="en-US" sz="2800" dirty="0" smtClean="0"/>
              <a:t> Periodic exam: At least every 3 years from last exam OR more frequently if recommended by PLHCP</a:t>
            </a:r>
            <a:endParaRPr lang="en-US" sz="2800" dirty="0"/>
          </a:p>
        </p:txBody>
      </p:sp>
    </p:spTree>
    <p:extLst>
      <p:ext uri="{BB962C8B-B14F-4D97-AF65-F5344CB8AC3E}">
        <p14:creationId xmlns:p14="http://schemas.microsoft.com/office/powerpoint/2010/main" val="355969945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Exam Tests</a:t>
            </a:r>
            <a:endParaRPr lang="en-US" dirty="0"/>
          </a:p>
        </p:txBody>
      </p:sp>
      <p:sp>
        <p:nvSpPr>
          <p:cNvPr id="3" name="Content Placeholder 2"/>
          <p:cNvSpPr>
            <a:spLocks noGrp="1"/>
          </p:cNvSpPr>
          <p:nvPr>
            <p:ph idx="1"/>
          </p:nvPr>
        </p:nvSpPr>
        <p:spPr>
          <a:xfrm>
            <a:off x="822959" y="1845734"/>
            <a:ext cx="7543801" cy="4402666"/>
          </a:xfrm>
        </p:spPr>
        <p:txBody>
          <a:bodyPr>
            <a:normAutofit fontScale="92500" lnSpcReduction="10000"/>
          </a:bodyPr>
          <a:lstStyle/>
          <a:p>
            <a:pPr>
              <a:buFont typeface="Arial" panose="020B0604020202020204" pitchFamily="34" charset="0"/>
              <a:buChar char="•"/>
            </a:pPr>
            <a:r>
              <a:rPr lang="en-US" sz="2800" dirty="0" smtClean="0"/>
              <a:t> In-depth medical and work </a:t>
            </a:r>
            <a:r>
              <a:rPr lang="en-US" sz="2800" dirty="0"/>
              <a:t>history (past, present, anticipated – silica exposures, other respiratory agents, respiratory dysfunction, TB and smoking history)</a:t>
            </a:r>
          </a:p>
          <a:p>
            <a:pPr>
              <a:buFont typeface="Arial" panose="020B0604020202020204" pitchFamily="34" charset="0"/>
              <a:buChar char="•"/>
            </a:pPr>
            <a:r>
              <a:rPr lang="en-US" sz="2800" dirty="0" smtClean="0"/>
              <a:t> Physical </a:t>
            </a:r>
            <a:r>
              <a:rPr lang="en-US" sz="2800" dirty="0"/>
              <a:t>exam – special emphasis on the respiratory system</a:t>
            </a:r>
          </a:p>
          <a:p>
            <a:pPr>
              <a:buFont typeface="Arial" panose="020B0604020202020204" pitchFamily="34" charset="0"/>
              <a:buChar char="•"/>
            </a:pPr>
            <a:r>
              <a:rPr lang="en-US" sz="2800" dirty="0" smtClean="0"/>
              <a:t> Chest </a:t>
            </a:r>
            <a:r>
              <a:rPr lang="en-US" sz="2800" dirty="0"/>
              <a:t>x-rays – specific requirements see standard</a:t>
            </a:r>
          </a:p>
          <a:p>
            <a:pPr>
              <a:buFont typeface="Arial" panose="020B0604020202020204" pitchFamily="34" charset="0"/>
              <a:buChar char="•"/>
            </a:pPr>
            <a:r>
              <a:rPr lang="en-US" sz="2800" dirty="0" smtClean="0"/>
              <a:t> Pulmonary </a:t>
            </a:r>
            <a:r>
              <a:rPr lang="en-US" sz="2800" dirty="0"/>
              <a:t>function test (spirometry)</a:t>
            </a:r>
          </a:p>
          <a:p>
            <a:pPr>
              <a:buFont typeface="Arial" panose="020B0604020202020204" pitchFamily="34" charset="0"/>
              <a:buChar char="•"/>
            </a:pPr>
            <a:r>
              <a:rPr lang="en-US" sz="2800" dirty="0" smtClean="0"/>
              <a:t> Testing </a:t>
            </a:r>
            <a:r>
              <a:rPr lang="en-US" sz="2800" dirty="0"/>
              <a:t>for latent TB infection (initial exam only)</a:t>
            </a:r>
          </a:p>
          <a:p>
            <a:pPr lvl="1">
              <a:buFont typeface="Wingdings" panose="05000000000000000000" pitchFamily="2" charset="2"/>
              <a:buChar char="v"/>
            </a:pPr>
            <a:r>
              <a:rPr lang="en-US" sz="2600" dirty="0" smtClean="0"/>
              <a:t> blood </a:t>
            </a:r>
            <a:r>
              <a:rPr lang="en-US" sz="2600" dirty="0"/>
              <a:t>or skin test</a:t>
            </a:r>
          </a:p>
          <a:p>
            <a:pPr>
              <a:buFont typeface="Arial" panose="020B0604020202020204" pitchFamily="34" charset="0"/>
              <a:buChar char="•"/>
            </a:pPr>
            <a:r>
              <a:rPr lang="en-US" sz="2800" dirty="0"/>
              <a:t>Any other tests deemed appropriate by the PLHCP </a:t>
            </a:r>
          </a:p>
          <a:p>
            <a:pPr>
              <a:buFont typeface="Arial" panose="020B0604020202020204" pitchFamily="34" charset="0"/>
              <a:buChar char="•"/>
            </a:pPr>
            <a:endParaRPr lang="en-US" sz="2800" dirty="0"/>
          </a:p>
        </p:txBody>
      </p:sp>
    </p:spTree>
    <p:extLst>
      <p:ext uri="{BB962C8B-B14F-4D97-AF65-F5344CB8AC3E}">
        <p14:creationId xmlns:p14="http://schemas.microsoft.com/office/powerpoint/2010/main" val="149021238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Chest X-Rays</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dirty="0" smtClean="0"/>
              <a:t> All </a:t>
            </a:r>
            <a:r>
              <a:rPr lang="en-US" sz="2800" dirty="0"/>
              <a:t>chest </a:t>
            </a:r>
            <a:r>
              <a:rPr lang="en-US" sz="2800" dirty="0" smtClean="0"/>
              <a:t>x-rays </a:t>
            </a:r>
            <a:r>
              <a:rPr lang="en-US" sz="2800" b="1" u="sng" dirty="0"/>
              <a:t>must</a:t>
            </a:r>
            <a:r>
              <a:rPr lang="en-US" sz="2800" dirty="0"/>
              <a:t> be interpreted by a licensed doctor who is specially certified by the federal government to review the </a:t>
            </a:r>
            <a:r>
              <a:rPr lang="en-US" sz="2800" dirty="0" smtClean="0"/>
              <a:t>x-ray</a:t>
            </a:r>
            <a:r>
              <a:rPr lang="en-US" sz="2800" dirty="0"/>
              <a:t>. These doctors </a:t>
            </a:r>
            <a:r>
              <a:rPr lang="en-US" sz="2800" dirty="0" smtClean="0"/>
              <a:t>are called </a:t>
            </a:r>
            <a:r>
              <a:rPr lang="en-US" sz="2800" dirty="0"/>
              <a:t>B readers. The list of all B readers in Michigan and the rest of the country can be </a:t>
            </a:r>
            <a:r>
              <a:rPr lang="en-US" sz="2800" dirty="0" smtClean="0"/>
              <a:t>found: </a:t>
            </a:r>
          </a:p>
        </p:txBody>
      </p:sp>
      <p:sp>
        <p:nvSpPr>
          <p:cNvPr id="4" name="TextBox 3"/>
          <p:cNvSpPr txBox="1"/>
          <p:nvPr/>
        </p:nvSpPr>
        <p:spPr>
          <a:xfrm>
            <a:off x="327804" y="4343400"/>
            <a:ext cx="8839200" cy="523220"/>
          </a:xfrm>
          <a:prstGeom prst="rect">
            <a:avLst/>
          </a:prstGeom>
          <a:noFill/>
        </p:spPr>
        <p:txBody>
          <a:bodyPr wrap="square" rtlCol="0">
            <a:spAutoFit/>
          </a:bodyPr>
          <a:lstStyle/>
          <a:p>
            <a:r>
              <a:rPr lang="en-US" sz="2800" dirty="0">
                <a:solidFill>
                  <a:srgbClr val="CC6600"/>
                </a:solidFill>
              </a:rPr>
              <a:t>https://wwwn.cdc.gov/niosh-rhd/cwhsp/ReaderList.aspx </a:t>
            </a:r>
          </a:p>
        </p:txBody>
      </p:sp>
    </p:spTree>
    <p:extLst>
      <p:ext uri="{BB962C8B-B14F-4D97-AF65-F5344CB8AC3E}">
        <p14:creationId xmlns:p14="http://schemas.microsoft.com/office/powerpoint/2010/main" val="25058041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Employers Must Provide to PLHCP</a:t>
            </a:r>
            <a:endParaRPr lang="en-US" dirty="0"/>
          </a:p>
        </p:txBody>
      </p:sp>
      <p:sp>
        <p:nvSpPr>
          <p:cNvPr id="3" name="Content Placeholder 2"/>
          <p:cNvSpPr>
            <a:spLocks noGrp="1"/>
          </p:cNvSpPr>
          <p:nvPr>
            <p:ph idx="1"/>
          </p:nvPr>
        </p:nvSpPr>
        <p:spPr/>
        <p:txBody>
          <a:bodyPr>
            <a:normAutofit lnSpcReduction="10000"/>
          </a:bodyPr>
          <a:lstStyle/>
          <a:p>
            <a:pPr>
              <a:buFont typeface="Arial" panose="020B0604020202020204" pitchFamily="34" charset="0"/>
              <a:buChar char="•"/>
            </a:pPr>
            <a:r>
              <a:rPr lang="en-US" sz="2600" dirty="0" smtClean="0"/>
              <a:t> Ensure PLHCP has copy of relevant silica standard</a:t>
            </a:r>
          </a:p>
          <a:p>
            <a:pPr>
              <a:buFont typeface="Arial" panose="020B0604020202020204" pitchFamily="34" charset="0"/>
              <a:buChar char="•"/>
            </a:pPr>
            <a:r>
              <a:rPr lang="en-US" sz="2600" dirty="0" smtClean="0"/>
              <a:t> Description of employee’s former, current, future duties related to silica exposures</a:t>
            </a:r>
          </a:p>
          <a:p>
            <a:pPr>
              <a:buFont typeface="Arial" panose="020B0604020202020204" pitchFamily="34" charset="0"/>
              <a:buChar char="•"/>
            </a:pPr>
            <a:r>
              <a:rPr lang="en-US" sz="2600" dirty="0" smtClean="0"/>
              <a:t> Employee's former, current, and anticipated levels of occupational exposure to respirable crystalline silica</a:t>
            </a:r>
          </a:p>
          <a:p>
            <a:pPr>
              <a:buFont typeface="Arial" panose="020B0604020202020204" pitchFamily="34" charset="0"/>
              <a:buChar char="•"/>
            </a:pPr>
            <a:r>
              <a:rPr lang="en-US" sz="2600" dirty="0" smtClean="0"/>
              <a:t> Description of PPE used or to be used, including when and how long it is used</a:t>
            </a:r>
          </a:p>
          <a:p>
            <a:pPr>
              <a:buFont typeface="Arial" panose="020B0604020202020204" pitchFamily="34" charset="0"/>
              <a:buChar char="•"/>
            </a:pPr>
            <a:r>
              <a:rPr lang="en-US" sz="2600" dirty="0" smtClean="0"/>
              <a:t> Information from records of employment-related  medical exams previously  provided to employee if possible (within the control of the employer)</a:t>
            </a:r>
          </a:p>
          <a:p>
            <a:endParaRPr lang="en-US" dirty="0"/>
          </a:p>
        </p:txBody>
      </p:sp>
    </p:spTree>
    <p:extLst>
      <p:ext uri="{BB962C8B-B14F-4D97-AF65-F5344CB8AC3E}">
        <p14:creationId xmlns:p14="http://schemas.microsoft.com/office/powerpoint/2010/main" val="368950860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PLHCP Must </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sz="2800" dirty="0" smtClean="0"/>
              <a:t> Write a </a:t>
            </a:r>
            <a:r>
              <a:rPr lang="en-US" sz="2800" i="1" dirty="0" smtClean="0"/>
              <a:t>medical report</a:t>
            </a:r>
            <a:r>
              <a:rPr lang="en-US" i="1" dirty="0" smtClean="0"/>
              <a:t> </a:t>
            </a:r>
          </a:p>
          <a:p>
            <a:pPr lvl="1">
              <a:buFont typeface="Wingdings" panose="05000000000000000000" pitchFamily="2" charset="2"/>
              <a:buChar char="v"/>
            </a:pPr>
            <a:r>
              <a:rPr lang="en-US" sz="2600" dirty="0" smtClean="0"/>
              <a:t> PLHCP must explain written medical report to the employee</a:t>
            </a:r>
          </a:p>
          <a:p>
            <a:pPr lvl="1">
              <a:buFont typeface="Wingdings" panose="05000000000000000000" pitchFamily="2" charset="2"/>
              <a:buChar char="v"/>
            </a:pPr>
            <a:r>
              <a:rPr lang="en-US" sz="2600" dirty="0" smtClean="0"/>
              <a:t> Provide the medical report to employee within 30 days (employer does not receive a copy)</a:t>
            </a:r>
          </a:p>
          <a:p>
            <a:endParaRPr lang="en-US" dirty="0"/>
          </a:p>
        </p:txBody>
      </p:sp>
    </p:spTree>
    <p:extLst>
      <p:ext uri="{BB962C8B-B14F-4D97-AF65-F5344CB8AC3E}">
        <p14:creationId xmlns:p14="http://schemas.microsoft.com/office/powerpoint/2010/main" val="205928551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Written Medical Report from PLHCP to Employee</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sz="2800" dirty="0" smtClean="0"/>
              <a:t> A statement indicating the results of the medical exam, any medical conditions that would place the employee at increased risk of material impairment to health from silica and any conditions that require further evaluation or treatment</a:t>
            </a:r>
          </a:p>
          <a:p>
            <a:pPr lvl="1">
              <a:buFont typeface="Wingdings" panose="05000000000000000000" pitchFamily="2" charset="2"/>
              <a:buChar char="v"/>
            </a:pPr>
            <a:r>
              <a:rPr lang="en-US" sz="2600" dirty="0" smtClean="0"/>
              <a:t> Reportable Condition: </a:t>
            </a:r>
            <a:r>
              <a:rPr lang="en-US" sz="2600" dirty="0"/>
              <a:t>1/0 on chest film</a:t>
            </a:r>
            <a:r>
              <a:rPr lang="en-US" sz="2800" dirty="0"/>
              <a:t> </a:t>
            </a:r>
            <a:endParaRPr lang="en-US" sz="2800" dirty="0" smtClean="0"/>
          </a:p>
          <a:p>
            <a:pPr>
              <a:buFont typeface="Arial" panose="020B0604020202020204" pitchFamily="34" charset="0"/>
              <a:buChar char="•"/>
            </a:pPr>
            <a:r>
              <a:rPr lang="en-US" sz="2800" dirty="0" smtClean="0"/>
              <a:t> Any recommended limitations on the employee’s use of respirators</a:t>
            </a:r>
          </a:p>
        </p:txBody>
      </p:sp>
    </p:spTree>
    <p:extLst>
      <p:ext uri="{BB962C8B-B14F-4D97-AF65-F5344CB8AC3E}">
        <p14:creationId xmlns:p14="http://schemas.microsoft.com/office/powerpoint/2010/main" val="278043101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Written Medical Report from PLHCP to Employee</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sz="2800" dirty="0" smtClean="0"/>
              <a:t> Any recommended limitations on the employee’s exposure to silica</a:t>
            </a:r>
          </a:p>
          <a:p>
            <a:pPr>
              <a:buFont typeface="Arial" panose="020B0604020202020204" pitchFamily="34" charset="0"/>
              <a:buChar char="•"/>
            </a:pPr>
            <a:r>
              <a:rPr lang="en-US" sz="2800" dirty="0" smtClean="0"/>
              <a:t> A statement that the employee should be examined by a specialist if the chest X-rays is classified as 1/0 or higher by the B Reader, or if a referral to a specialist is otherwise deemed appropriate by the PLHCP </a:t>
            </a:r>
          </a:p>
          <a:p>
            <a:endParaRPr lang="en-US" dirty="0"/>
          </a:p>
        </p:txBody>
      </p:sp>
    </p:spTree>
    <p:extLst>
      <p:ext uri="{BB962C8B-B14F-4D97-AF65-F5344CB8AC3E}">
        <p14:creationId xmlns:p14="http://schemas.microsoft.com/office/powerpoint/2010/main" val="34873755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 Receives from PLHCP</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sz="2800" dirty="0" smtClean="0"/>
              <a:t> Written </a:t>
            </a:r>
            <a:r>
              <a:rPr lang="en-US" sz="2800" i="1" dirty="0" smtClean="0"/>
              <a:t>medical opinion</a:t>
            </a:r>
            <a:r>
              <a:rPr lang="en-US" sz="2800" dirty="0" smtClean="0"/>
              <a:t> within 30 days of the medical examination.  The written opinion shall contain only the following:</a:t>
            </a:r>
          </a:p>
          <a:p>
            <a:pPr lvl="1">
              <a:buFont typeface="Wingdings" panose="05000000000000000000" pitchFamily="2" charset="2"/>
              <a:buChar char="v"/>
            </a:pPr>
            <a:r>
              <a:rPr lang="en-US" sz="2600" dirty="0" smtClean="0"/>
              <a:t> Date of the exam</a:t>
            </a:r>
          </a:p>
          <a:p>
            <a:pPr lvl="1">
              <a:buFont typeface="Wingdings" panose="05000000000000000000" pitchFamily="2" charset="2"/>
              <a:buChar char="v"/>
            </a:pPr>
            <a:r>
              <a:rPr lang="en-US" sz="2600" dirty="0" smtClean="0"/>
              <a:t> A statement that the exam has met the requirements of this section</a:t>
            </a:r>
          </a:p>
          <a:p>
            <a:pPr lvl="1">
              <a:buFont typeface="Wingdings" panose="05000000000000000000" pitchFamily="2" charset="2"/>
              <a:buChar char="v"/>
            </a:pPr>
            <a:r>
              <a:rPr lang="en-US" sz="2600" dirty="0" smtClean="0"/>
              <a:t> Any recommended limitations on the employee’s use of respirators</a:t>
            </a:r>
          </a:p>
          <a:p>
            <a:pPr>
              <a:buFont typeface="Wingdings" panose="05000000000000000000" pitchFamily="2" charset="2"/>
              <a:buChar char="v"/>
            </a:pPr>
            <a:endParaRPr lang="en-US" sz="2600" dirty="0" smtClean="0"/>
          </a:p>
        </p:txBody>
      </p:sp>
    </p:spTree>
    <p:extLst>
      <p:ext uri="{BB962C8B-B14F-4D97-AF65-F5344CB8AC3E}">
        <p14:creationId xmlns:p14="http://schemas.microsoft.com/office/powerpoint/2010/main" val="412735964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 Receives from PLHCP</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sz="2800" dirty="0" smtClean="0"/>
              <a:t> If employee provides written authorization, written opinion shall also contain either or both of the following:</a:t>
            </a:r>
          </a:p>
          <a:p>
            <a:pPr lvl="1">
              <a:buFont typeface="Wingdings" panose="05000000000000000000" pitchFamily="2" charset="2"/>
              <a:buChar char="v"/>
            </a:pPr>
            <a:r>
              <a:rPr lang="en-US" sz="2600" dirty="0" smtClean="0"/>
              <a:t>Any recommended limitations on the employee’s exposure to silica</a:t>
            </a:r>
          </a:p>
          <a:p>
            <a:pPr lvl="1">
              <a:buFont typeface="Wingdings" panose="05000000000000000000" pitchFamily="2" charset="2"/>
              <a:buChar char="v"/>
            </a:pPr>
            <a:r>
              <a:rPr lang="en-US" sz="2600" dirty="0" smtClean="0"/>
              <a:t>A statement that the employee should be examined by a specialist regarding X-ray results or other specialist deemed appropriate</a:t>
            </a:r>
          </a:p>
        </p:txBody>
      </p:sp>
    </p:spTree>
    <p:extLst>
      <p:ext uri="{BB962C8B-B14F-4D97-AF65-F5344CB8AC3E}">
        <p14:creationId xmlns:p14="http://schemas.microsoft.com/office/powerpoint/2010/main" val="1180863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Provisions Under MIOSHA</a:t>
            </a:r>
            <a:endParaRPr lang="en-US" dirty="0"/>
          </a:p>
        </p:txBody>
      </p:sp>
      <p:sp>
        <p:nvSpPr>
          <p:cNvPr id="3" name="Content Placeholder 2"/>
          <p:cNvSpPr>
            <a:spLocks noGrp="1"/>
          </p:cNvSpPr>
          <p:nvPr>
            <p:ph idx="1"/>
          </p:nvPr>
        </p:nvSpPr>
        <p:spPr/>
        <p:txBody>
          <a:bodyPr>
            <a:normAutofit fontScale="92500" lnSpcReduction="10000"/>
          </a:bodyPr>
          <a:lstStyle/>
          <a:p>
            <a:pPr>
              <a:buFont typeface="Arial" panose="020B0604020202020204" pitchFamily="34" charset="0"/>
              <a:buChar char="•"/>
            </a:pPr>
            <a:r>
              <a:rPr lang="en-US" sz="3000" dirty="0" smtClean="0"/>
              <a:t> </a:t>
            </a:r>
            <a:r>
              <a:rPr lang="en-US" sz="3000" dirty="0"/>
              <a:t>Notification of work-related fatality within 8 hours</a:t>
            </a:r>
          </a:p>
          <a:p>
            <a:pPr>
              <a:buFont typeface="Arial" panose="020B0604020202020204" pitchFamily="34" charset="0"/>
              <a:buChar char="•"/>
            </a:pPr>
            <a:r>
              <a:rPr lang="en-US" sz="3000" dirty="0" smtClean="0"/>
              <a:t> Notification </a:t>
            </a:r>
            <a:r>
              <a:rPr lang="en-US" sz="3000" dirty="0"/>
              <a:t>within 24 hours of ALL work-related:</a:t>
            </a:r>
          </a:p>
          <a:p>
            <a:pPr lvl="1">
              <a:buFont typeface="Wingdings" panose="05000000000000000000" pitchFamily="2" charset="2"/>
              <a:buChar char="v"/>
            </a:pPr>
            <a:r>
              <a:rPr lang="en-US" sz="2600" dirty="0" smtClean="0"/>
              <a:t> in-patient </a:t>
            </a:r>
            <a:r>
              <a:rPr lang="en-US" sz="2600" dirty="0"/>
              <a:t>hospitalizations (1 person or more)</a:t>
            </a:r>
          </a:p>
          <a:p>
            <a:pPr lvl="1">
              <a:buFont typeface="Wingdings" panose="05000000000000000000" pitchFamily="2" charset="2"/>
              <a:buChar char="v"/>
            </a:pPr>
            <a:r>
              <a:rPr lang="en-US" sz="2600" dirty="0" smtClean="0"/>
              <a:t> amputations</a:t>
            </a:r>
            <a:endParaRPr lang="en-US" sz="2600" dirty="0"/>
          </a:p>
          <a:p>
            <a:pPr lvl="1">
              <a:buFont typeface="Wingdings" panose="05000000000000000000" pitchFamily="2" charset="2"/>
              <a:buChar char="v"/>
            </a:pPr>
            <a:r>
              <a:rPr lang="en-US" sz="2600" dirty="0" smtClean="0"/>
              <a:t> loss </a:t>
            </a:r>
            <a:r>
              <a:rPr lang="en-US" sz="2600" dirty="0"/>
              <a:t>of an eye </a:t>
            </a:r>
          </a:p>
          <a:p>
            <a:pPr>
              <a:buFont typeface="Arial" panose="020B0604020202020204" pitchFamily="34" charset="0"/>
              <a:buChar char="•"/>
            </a:pPr>
            <a:r>
              <a:rPr lang="en-US" sz="3000" dirty="0" smtClean="0"/>
              <a:t> Recordkeeping</a:t>
            </a:r>
            <a:endParaRPr lang="en-US" sz="3000" dirty="0"/>
          </a:p>
          <a:p>
            <a:pPr>
              <a:buFont typeface="Arial" panose="020B0604020202020204" pitchFamily="34" charset="0"/>
              <a:buChar char="•"/>
            </a:pPr>
            <a:r>
              <a:rPr lang="en-US" sz="3000" dirty="0" smtClean="0"/>
              <a:t> Variances</a:t>
            </a:r>
            <a:endParaRPr lang="en-US" sz="3000" dirty="0"/>
          </a:p>
          <a:p>
            <a:pPr lvl="1">
              <a:buFont typeface="Wingdings" panose="05000000000000000000" pitchFamily="2" charset="2"/>
              <a:buChar char="v"/>
            </a:pPr>
            <a:r>
              <a:rPr lang="en-US" sz="2600" dirty="0" smtClean="0"/>
              <a:t> Permanent</a:t>
            </a:r>
            <a:endParaRPr lang="en-US" sz="2600" dirty="0"/>
          </a:p>
          <a:p>
            <a:pPr lvl="1">
              <a:buFont typeface="Wingdings" panose="05000000000000000000" pitchFamily="2" charset="2"/>
              <a:buChar char="v"/>
            </a:pPr>
            <a:r>
              <a:rPr lang="en-US" sz="2600" dirty="0" smtClean="0"/>
              <a:t> Temporary</a:t>
            </a:r>
            <a:endParaRPr lang="en-US" sz="2600" dirty="0"/>
          </a:p>
          <a:p>
            <a:pPr>
              <a:buFont typeface="Arial" panose="020B0604020202020204" pitchFamily="34" charset="0"/>
              <a:buChar char="•"/>
            </a:pPr>
            <a:endParaRPr lang="en-US" sz="2800" dirty="0"/>
          </a:p>
        </p:txBody>
      </p:sp>
    </p:spTree>
    <p:extLst>
      <p:ext uri="{BB962C8B-B14F-4D97-AF65-F5344CB8AC3E}">
        <p14:creationId xmlns:p14="http://schemas.microsoft.com/office/powerpoint/2010/main" val="3351973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 Must Give to Employee</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sz="2800" dirty="0" smtClean="0"/>
              <a:t> The employer shall ensure that each employee receives a copy of the written </a:t>
            </a:r>
            <a:r>
              <a:rPr lang="en-US" sz="2800" i="1" dirty="0" smtClean="0"/>
              <a:t>medical opinion </a:t>
            </a:r>
            <a:r>
              <a:rPr lang="en-US" sz="2800" dirty="0" smtClean="0"/>
              <a:t>for the employer within 30 days of the exam</a:t>
            </a:r>
          </a:p>
          <a:p>
            <a:endParaRPr lang="en-US" dirty="0"/>
          </a:p>
        </p:txBody>
      </p:sp>
    </p:spTree>
    <p:extLst>
      <p:ext uri="{BB962C8B-B14F-4D97-AF65-F5344CB8AC3E}">
        <p14:creationId xmlns:p14="http://schemas.microsoft.com/office/powerpoint/2010/main" val="88276102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ctrTitle"/>
          </p:nvPr>
        </p:nvSpPr>
        <p:spPr/>
        <p:txBody>
          <a:bodyPr/>
          <a:lstStyle/>
          <a:p>
            <a:r>
              <a:rPr lang="en-US" altLang="en-US" smtClean="0"/>
              <a:t>Keeping Family Safe</a:t>
            </a:r>
          </a:p>
        </p:txBody>
      </p:sp>
      <p:sp>
        <p:nvSpPr>
          <p:cNvPr id="114691" name="Subtitle 2"/>
          <p:cNvSpPr>
            <a:spLocks noGrp="1"/>
          </p:cNvSpPr>
          <p:nvPr>
            <p:ph type="subTitle" idx="1"/>
          </p:nvPr>
        </p:nvSpPr>
        <p:spPr/>
        <p:txBody>
          <a:bodyPr/>
          <a:lstStyle/>
          <a:p>
            <a:r>
              <a:rPr lang="en-US" altLang="en-US" smtClean="0"/>
              <a:t>Chapter 10</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Keeping Family Safe</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sz="2800" dirty="0" smtClean="0"/>
              <a:t> Don’t take silica dust home!</a:t>
            </a:r>
          </a:p>
          <a:p>
            <a:pPr>
              <a:buFont typeface="Arial" panose="020B0604020202020204" pitchFamily="34" charset="0"/>
              <a:buChar char="•"/>
            </a:pPr>
            <a:r>
              <a:rPr lang="en-US" sz="2800" dirty="0" smtClean="0"/>
              <a:t> Air regulations keep communities from inhaling respirable crystalline silica from abrasive blasting activities</a:t>
            </a:r>
          </a:p>
          <a:p>
            <a:pPr>
              <a:buFont typeface="Arial" panose="020B0604020202020204" pitchFamily="34" charset="0"/>
              <a:buChar char="•"/>
            </a:pPr>
            <a:r>
              <a:rPr lang="en-US" sz="2800" dirty="0" smtClean="0"/>
              <a:t> Water regulations and proper waste disposal minimizes exposure for animal and people to other heavy metal exposure from waste products resulting from abrasive blasting</a:t>
            </a:r>
            <a:endParaRPr lang="en-US" sz="2800" dirty="0"/>
          </a:p>
        </p:txBody>
      </p:sp>
    </p:spTree>
    <p:extLst>
      <p:ext uri="{BB962C8B-B14F-4D97-AF65-F5344CB8AC3E}">
        <p14:creationId xmlns:p14="http://schemas.microsoft.com/office/powerpoint/2010/main" val="113881320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5038" y="2286000"/>
            <a:ext cx="7543800" cy="3566160"/>
          </a:xfrm>
        </p:spPr>
        <p:txBody>
          <a:bodyPr>
            <a:noAutofit/>
          </a:bodyPr>
          <a:lstStyle/>
          <a:p>
            <a:r>
              <a:rPr lang="en-US" sz="6600" b="1" dirty="0" smtClean="0">
                <a:solidFill>
                  <a:srgbClr val="CC6600"/>
                </a:solidFill>
              </a:rPr>
              <a:t>Remember: Silica on your work clothes and body becomes silica in your vehicle and then silica exposure for your family</a:t>
            </a:r>
            <a:endParaRPr lang="en-US" sz="6600" b="1" dirty="0">
              <a:solidFill>
                <a:srgbClr val="CC6600"/>
              </a:solidFill>
            </a:endParaRPr>
          </a:p>
        </p:txBody>
      </p:sp>
    </p:spTree>
    <p:extLst>
      <p:ext uri="{BB962C8B-B14F-4D97-AF65-F5344CB8AC3E}">
        <p14:creationId xmlns:p14="http://schemas.microsoft.com/office/powerpoint/2010/main" val="149734061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Summary</a:t>
            </a:r>
            <a:endParaRPr lang="en-US" dirty="0"/>
          </a:p>
        </p:txBody>
      </p:sp>
      <p:sp>
        <p:nvSpPr>
          <p:cNvPr id="3" name="Subtitle 2"/>
          <p:cNvSpPr>
            <a:spLocks noGrp="1"/>
          </p:cNvSpPr>
          <p:nvPr>
            <p:ph type="subTitle" idx="1"/>
          </p:nvPr>
        </p:nvSpPr>
        <p:spPr/>
        <p:txBody>
          <a:bodyPr>
            <a:normAutofit fontScale="92500"/>
          </a:bodyPr>
          <a:lstStyle/>
          <a:p>
            <a:r>
              <a:rPr lang="en-US" sz="4000" b="1" dirty="0"/>
              <a:t>Only You Can Keep your Family Safe - Don't Bring Silica Home</a:t>
            </a:r>
          </a:p>
        </p:txBody>
      </p:sp>
    </p:spTree>
    <p:extLst>
      <p:ext uri="{BB962C8B-B14F-4D97-AF65-F5344CB8AC3E}">
        <p14:creationId xmlns:p14="http://schemas.microsoft.com/office/powerpoint/2010/main" val="184953081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Precautions Can Reduce the Risk?</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dirty="0" smtClean="0"/>
              <a:t> Substitute alternative blasting medias</a:t>
            </a:r>
          </a:p>
          <a:p>
            <a:pPr>
              <a:buFont typeface="Arial" panose="020B0604020202020204" pitchFamily="34" charset="0"/>
              <a:buChar char="•"/>
            </a:pPr>
            <a:r>
              <a:rPr lang="en-US" sz="2800" dirty="0"/>
              <a:t> </a:t>
            </a:r>
            <a:r>
              <a:rPr lang="en-US" sz="2800" dirty="0" smtClean="0"/>
              <a:t>Maintain dust control systems</a:t>
            </a:r>
          </a:p>
          <a:p>
            <a:pPr>
              <a:buFont typeface="Arial" panose="020B0604020202020204" pitchFamily="34" charset="0"/>
              <a:buChar char="•"/>
            </a:pPr>
            <a:r>
              <a:rPr lang="en-US" sz="2800" dirty="0"/>
              <a:t> </a:t>
            </a:r>
            <a:r>
              <a:rPr lang="en-US" sz="2800" dirty="0" smtClean="0"/>
              <a:t>Blast in automatic </a:t>
            </a:r>
            <a:r>
              <a:rPr lang="en-US" sz="2800" dirty="0" err="1" smtClean="0"/>
              <a:t>balst</a:t>
            </a:r>
            <a:r>
              <a:rPr lang="en-US" sz="2800" dirty="0" smtClean="0"/>
              <a:t> cleaning machines or cabinets</a:t>
            </a:r>
          </a:p>
          <a:p>
            <a:pPr>
              <a:buFont typeface="Arial" panose="020B0604020202020204" pitchFamily="34" charset="0"/>
              <a:buChar char="•"/>
            </a:pPr>
            <a:r>
              <a:rPr lang="en-US" sz="2800" dirty="0"/>
              <a:t> </a:t>
            </a:r>
            <a:r>
              <a:rPr lang="en-US" sz="2800" dirty="0" smtClean="0"/>
              <a:t>Conduct air monitoring</a:t>
            </a:r>
          </a:p>
          <a:p>
            <a:pPr>
              <a:buFont typeface="Arial" panose="020B0604020202020204" pitchFamily="34" charset="0"/>
              <a:buChar char="•"/>
            </a:pPr>
            <a:r>
              <a:rPr lang="en-US" sz="2800" dirty="0"/>
              <a:t> </a:t>
            </a:r>
            <a:r>
              <a:rPr lang="en-US" sz="2800" dirty="0" smtClean="0"/>
              <a:t>Use proper respiratory protection</a:t>
            </a:r>
            <a:endParaRPr lang="en-US" sz="2800" dirty="0"/>
          </a:p>
        </p:txBody>
      </p:sp>
    </p:spTree>
    <p:extLst>
      <p:ext uri="{BB962C8B-B14F-4D97-AF65-F5344CB8AC3E}">
        <p14:creationId xmlns:p14="http://schemas.microsoft.com/office/powerpoint/2010/main" val="199328907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Precautions Can Reduce the Risk?</a:t>
            </a:r>
            <a:endParaRPr lang="en-US" dirty="0"/>
          </a:p>
        </p:txBody>
      </p:sp>
      <p:sp>
        <p:nvSpPr>
          <p:cNvPr id="3" name="Content Placeholder 2"/>
          <p:cNvSpPr>
            <a:spLocks noGrp="1"/>
          </p:cNvSpPr>
          <p:nvPr>
            <p:ph idx="1"/>
          </p:nvPr>
        </p:nvSpPr>
        <p:spPr>
          <a:xfrm>
            <a:off x="822959" y="1845734"/>
            <a:ext cx="7543801" cy="4402666"/>
          </a:xfrm>
        </p:spPr>
        <p:txBody>
          <a:bodyPr>
            <a:normAutofit/>
          </a:bodyPr>
          <a:lstStyle/>
          <a:p>
            <a:pPr>
              <a:buFont typeface="Arial" panose="020B0604020202020204" pitchFamily="34" charset="0"/>
              <a:buChar char="•"/>
            </a:pPr>
            <a:r>
              <a:rPr lang="en-US" sz="2800" dirty="0" smtClean="0"/>
              <a:t> Worker training</a:t>
            </a:r>
          </a:p>
          <a:p>
            <a:pPr>
              <a:buFont typeface="Arial" panose="020B0604020202020204" pitchFamily="34" charset="0"/>
              <a:buChar char="•"/>
            </a:pPr>
            <a:r>
              <a:rPr lang="en-US" sz="2800" dirty="0"/>
              <a:t> </a:t>
            </a:r>
            <a:r>
              <a:rPr lang="en-US" sz="2800" dirty="0" smtClean="0"/>
              <a:t>Practice good personal hygiene</a:t>
            </a:r>
          </a:p>
          <a:p>
            <a:pPr>
              <a:buFont typeface="Arial" panose="020B0604020202020204" pitchFamily="34" charset="0"/>
              <a:buChar char="•"/>
            </a:pPr>
            <a:r>
              <a:rPr lang="en-US" sz="2800" dirty="0"/>
              <a:t> </a:t>
            </a:r>
            <a:r>
              <a:rPr lang="en-US" sz="2800" dirty="0" smtClean="0"/>
              <a:t>Wear disposable clothing</a:t>
            </a:r>
          </a:p>
          <a:p>
            <a:pPr>
              <a:buFont typeface="Arial" panose="020B0604020202020204" pitchFamily="34" charset="0"/>
              <a:buChar char="•"/>
            </a:pPr>
            <a:r>
              <a:rPr lang="en-US" sz="2800" dirty="0"/>
              <a:t> </a:t>
            </a:r>
            <a:r>
              <a:rPr lang="en-US" sz="2800" dirty="0" smtClean="0"/>
              <a:t>Shower/change clothes</a:t>
            </a:r>
          </a:p>
          <a:p>
            <a:pPr>
              <a:buFont typeface="Arial" panose="020B0604020202020204" pitchFamily="34" charset="0"/>
              <a:buChar char="•"/>
            </a:pPr>
            <a:r>
              <a:rPr lang="en-US" sz="2800" dirty="0"/>
              <a:t> </a:t>
            </a:r>
            <a:r>
              <a:rPr lang="en-US" sz="2800" dirty="0" smtClean="0"/>
              <a:t>No food, drink, tobacco in blast areas</a:t>
            </a:r>
          </a:p>
          <a:p>
            <a:pPr>
              <a:buFont typeface="Arial" panose="020B0604020202020204" pitchFamily="34" charset="0"/>
              <a:buChar char="•"/>
            </a:pPr>
            <a:r>
              <a:rPr lang="en-US" sz="2800" dirty="0"/>
              <a:t> </a:t>
            </a:r>
            <a:r>
              <a:rPr lang="en-US" sz="2800" dirty="0" smtClean="0"/>
              <a:t>Provide medical monitoring</a:t>
            </a:r>
          </a:p>
          <a:p>
            <a:pPr>
              <a:buFont typeface="Arial" panose="020B0604020202020204" pitchFamily="34" charset="0"/>
              <a:buChar char="•"/>
            </a:pPr>
            <a:r>
              <a:rPr lang="en-US" sz="2800" dirty="0" smtClean="0"/>
              <a:t> Post warning signs to mark contaminated areas</a:t>
            </a:r>
          </a:p>
          <a:p>
            <a:pPr marL="0" indent="0">
              <a:buNone/>
            </a:pPr>
            <a:endParaRPr lang="en-US" sz="2800" dirty="0"/>
          </a:p>
        </p:txBody>
      </p:sp>
    </p:spTree>
    <p:extLst>
      <p:ext uri="{BB962C8B-B14F-4D97-AF65-F5344CB8AC3E}">
        <p14:creationId xmlns:p14="http://schemas.microsoft.com/office/powerpoint/2010/main" val="304353010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4"/>
          <p:cNvSpPr>
            <a:spLocks noChangeArrowheads="1"/>
          </p:cNvSpPr>
          <p:nvPr/>
        </p:nvSpPr>
        <p:spPr bwMode="auto">
          <a:xfrm>
            <a:off x="761999" y="21566"/>
            <a:ext cx="8130209" cy="7171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SzPct val="55000"/>
              <a:buFont typeface="Monotype Sorts" pitchFamily="2" charset="2"/>
              <a:buChar char="l"/>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accent2"/>
              </a:buClr>
              <a:buSzPct val="100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accent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4800" dirty="0">
                <a:solidFill>
                  <a:srgbClr val="660033"/>
                </a:solidFill>
              </a:rPr>
              <a:t>Awareness </a:t>
            </a:r>
            <a:r>
              <a:rPr lang="en-US" altLang="en-US" sz="4800" dirty="0" smtClean="0">
                <a:solidFill>
                  <a:srgbClr val="660033"/>
                </a:solidFill>
              </a:rPr>
              <a:t>               Planning</a:t>
            </a:r>
          </a:p>
          <a:p>
            <a:pPr algn="r">
              <a:spcBef>
                <a:spcPct val="0"/>
              </a:spcBef>
              <a:buClrTx/>
              <a:buSzTx/>
              <a:buFontTx/>
              <a:buNone/>
            </a:pPr>
            <a:endParaRPr lang="en-US" altLang="en-US" sz="4800" dirty="0">
              <a:solidFill>
                <a:srgbClr val="660033"/>
              </a:solidFill>
            </a:endParaRPr>
          </a:p>
          <a:p>
            <a:pPr algn="r">
              <a:spcBef>
                <a:spcPct val="0"/>
              </a:spcBef>
              <a:buClrTx/>
              <a:buSzTx/>
              <a:buFontTx/>
              <a:buNone/>
            </a:pPr>
            <a:endParaRPr lang="en-US" altLang="en-US" sz="4800" dirty="0" smtClean="0">
              <a:solidFill>
                <a:srgbClr val="660033"/>
              </a:solidFill>
            </a:endParaRPr>
          </a:p>
          <a:p>
            <a:pPr algn="r">
              <a:spcBef>
                <a:spcPct val="0"/>
              </a:spcBef>
              <a:buClrTx/>
              <a:buSzTx/>
              <a:buFontTx/>
              <a:buNone/>
            </a:pPr>
            <a:endParaRPr lang="en-US" altLang="en-US" sz="4800" dirty="0">
              <a:solidFill>
                <a:srgbClr val="660033"/>
              </a:solidFill>
            </a:endParaRPr>
          </a:p>
          <a:p>
            <a:pPr algn="r">
              <a:spcBef>
                <a:spcPct val="0"/>
              </a:spcBef>
              <a:buClrTx/>
              <a:buSzTx/>
              <a:buFontTx/>
              <a:buNone/>
            </a:pPr>
            <a:endParaRPr lang="en-US" altLang="en-US" sz="4800" dirty="0" smtClean="0">
              <a:solidFill>
                <a:srgbClr val="660033"/>
              </a:solidFill>
            </a:endParaRPr>
          </a:p>
          <a:p>
            <a:pPr>
              <a:spcBef>
                <a:spcPct val="0"/>
              </a:spcBef>
              <a:buClrTx/>
              <a:buSzTx/>
              <a:buFontTx/>
              <a:buNone/>
            </a:pPr>
            <a:endParaRPr lang="en-US" altLang="en-US" sz="4800" dirty="0" smtClean="0">
              <a:solidFill>
                <a:srgbClr val="660033"/>
              </a:solidFill>
            </a:endParaRPr>
          </a:p>
          <a:p>
            <a:pPr>
              <a:spcBef>
                <a:spcPct val="0"/>
              </a:spcBef>
              <a:buClrTx/>
              <a:buSzTx/>
              <a:buFontTx/>
              <a:buNone/>
            </a:pPr>
            <a:r>
              <a:rPr lang="en-US" altLang="en-US" sz="4800" dirty="0" smtClean="0">
                <a:solidFill>
                  <a:srgbClr val="660033"/>
                </a:solidFill>
              </a:rPr>
              <a:t>Communication </a:t>
            </a:r>
            <a:r>
              <a:rPr lang="en-US" altLang="en-US" sz="4800" dirty="0">
                <a:solidFill>
                  <a:srgbClr val="660033"/>
                </a:solidFill>
              </a:rPr>
              <a:t/>
            </a:r>
            <a:br>
              <a:rPr lang="en-US" altLang="en-US" sz="4800" dirty="0">
                <a:solidFill>
                  <a:srgbClr val="660033"/>
                </a:solidFill>
              </a:rPr>
            </a:br>
            <a:endParaRPr lang="en-US" altLang="en-US" sz="2800" dirty="0" smtClean="0">
              <a:solidFill>
                <a:srgbClr val="660033"/>
              </a:solidFill>
            </a:endParaRPr>
          </a:p>
          <a:p>
            <a:pPr algn="ctr">
              <a:spcBef>
                <a:spcPct val="0"/>
              </a:spcBef>
              <a:buClrTx/>
              <a:buSzTx/>
              <a:buNone/>
            </a:pPr>
            <a:r>
              <a:rPr lang="en-US" altLang="en-US" sz="4800" b="1" dirty="0">
                <a:solidFill>
                  <a:srgbClr val="002060"/>
                </a:solidFill>
              </a:rPr>
              <a:t>Prevent Silicosis</a:t>
            </a:r>
          </a:p>
          <a:p>
            <a:pPr>
              <a:spcBef>
                <a:spcPct val="0"/>
              </a:spcBef>
              <a:buClrTx/>
              <a:buSzTx/>
              <a:buFontTx/>
              <a:buNone/>
            </a:pPr>
            <a:endParaRPr lang="en-US" altLang="en-US" sz="4800" dirty="0" smtClean="0">
              <a:solidFill>
                <a:srgbClr val="660033"/>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066800"/>
            <a:ext cx="2143125" cy="2143125"/>
          </a:xfrm>
          <a:prstGeom prst="rect">
            <a:avLst/>
          </a:prstGeom>
        </p:spPr>
      </p:pic>
      <p:pic>
        <p:nvPicPr>
          <p:cNvPr id="3" name="Picture 2"/>
          <p:cNvPicPr>
            <a:picLocks noChangeAspect="1"/>
          </p:cNvPicPr>
          <p:nvPr/>
        </p:nvPicPr>
        <p:blipFill>
          <a:blip r:embed="rId3"/>
          <a:stretch>
            <a:fillRect/>
          </a:stretch>
        </p:blipFill>
        <p:spPr>
          <a:xfrm>
            <a:off x="5334000" y="1345338"/>
            <a:ext cx="3505200" cy="1981200"/>
          </a:xfrm>
          <a:prstGeom prst="rect">
            <a:avLst/>
          </a:prstGeom>
        </p:spPr>
      </p:pic>
      <p:pic>
        <p:nvPicPr>
          <p:cNvPr id="4" name="Picture 3"/>
          <p:cNvPicPr>
            <a:picLocks noChangeAspect="1"/>
          </p:cNvPicPr>
          <p:nvPr/>
        </p:nvPicPr>
        <p:blipFill>
          <a:blip r:embed="rId4"/>
          <a:stretch>
            <a:fillRect/>
          </a:stretch>
        </p:blipFill>
        <p:spPr>
          <a:xfrm>
            <a:off x="5715000" y="3657600"/>
            <a:ext cx="3177209" cy="21336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dirty="0" smtClean="0"/>
              <a:t>Why You Are Here</a:t>
            </a:r>
          </a:p>
        </p:txBody>
      </p:sp>
      <p:sp>
        <p:nvSpPr>
          <p:cNvPr id="13315" name="Content Placeholder 2"/>
          <p:cNvSpPr>
            <a:spLocks noGrp="1"/>
          </p:cNvSpPr>
          <p:nvPr>
            <p:ph idx="1"/>
          </p:nvPr>
        </p:nvSpPr>
        <p:spPr>
          <a:xfrm>
            <a:off x="1371600" y="1828800"/>
            <a:ext cx="7772400" cy="4114800"/>
          </a:xfrm>
        </p:spPr>
        <p:txBody>
          <a:bodyPr/>
          <a:lstStyle/>
          <a:p>
            <a:endParaRPr lang="en-US" altLang="en-US" smtClean="0"/>
          </a:p>
        </p:txBody>
      </p:sp>
      <p:pic>
        <p:nvPicPr>
          <p:cNvPr id="1331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153400"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4"/>
          <p:cNvSpPr>
            <a:spLocks noChangeArrowheads="1"/>
          </p:cNvSpPr>
          <p:nvPr/>
        </p:nvSpPr>
        <p:spPr bwMode="auto">
          <a:xfrm>
            <a:off x="4114800" y="6409531"/>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55000"/>
              <a:buFont typeface="Monotype Sorts" pitchFamily="2" charset="2"/>
              <a:buChar char="l"/>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accent2"/>
              </a:buClr>
              <a:buSzPct val="100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accent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900" dirty="0">
                <a:solidFill>
                  <a:schemeClr val="bg1"/>
                </a:solidFill>
              </a:rPr>
              <a:t>https://www.forconstructionpros.com/business/construction-safety/article/20862500/concrete-contractors-must-comply-to-oshas-new-silica-dust-rule-by-september#&amp;gid=1&amp;pid=1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smtClean="0"/>
              <a:t>Why You Are Here</a:t>
            </a:r>
          </a:p>
        </p:txBody>
      </p:sp>
      <p:sp>
        <p:nvSpPr>
          <p:cNvPr id="14339" name="Content Placeholder 2"/>
          <p:cNvSpPr>
            <a:spLocks noGrp="1"/>
          </p:cNvSpPr>
          <p:nvPr>
            <p:ph idx="1"/>
          </p:nvPr>
        </p:nvSpPr>
        <p:spPr/>
        <p:txBody>
          <a:bodyPr>
            <a:normAutofit/>
          </a:bodyPr>
          <a:lstStyle/>
          <a:p>
            <a:pPr>
              <a:buFont typeface="Arial" panose="020B0604020202020204" pitchFamily="34" charset="0"/>
              <a:buChar char="•"/>
            </a:pPr>
            <a:r>
              <a:rPr lang="en-US" altLang="en-US" sz="2800" dirty="0" smtClean="0"/>
              <a:t> MIOSHA General Industry Safety and Health Standard, Part 590 – Silica in General Industry</a:t>
            </a:r>
          </a:p>
          <a:p>
            <a:pPr>
              <a:buFont typeface="Arial" panose="020B0604020202020204" pitchFamily="34" charset="0"/>
              <a:buChar char="•"/>
            </a:pPr>
            <a:r>
              <a:rPr lang="en-US" altLang="en-US" sz="2800" dirty="0" smtClean="0"/>
              <a:t> MIOSHA Construction Safety and Health Standard, Part 690 – Silica in Construction</a:t>
            </a:r>
          </a:p>
          <a:p>
            <a:pPr>
              <a:buFont typeface="Arial" panose="020B0604020202020204" pitchFamily="34" charset="0"/>
              <a:buChar char="•"/>
            </a:pPr>
            <a:r>
              <a:rPr lang="en-US" altLang="en-US" sz="2800" dirty="0" smtClean="0"/>
              <a:t> Questions RE: Which Standard do I fall under??          </a:t>
            </a:r>
          </a:p>
          <a:p>
            <a:pPr marL="0" indent="0">
              <a:buNone/>
            </a:pPr>
            <a:r>
              <a:rPr lang="en-US" altLang="en-US" sz="2800" dirty="0" smtClean="0"/>
              <a:t>                              </a:t>
            </a:r>
            <a:r>
              <a:rPr lang="en-US" altLang="en-US" sz="2800" dirty="0" smtClean="0">
                <a:solidFill>
                  <a:schemeClr val="accent2">
                    <a:lumMod val="75000"/>
                  </a:schemeClr>
                </a:solidFill>
              </a:rPr>
              <a:t>Call MIOSHA CET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Silica Substitutes</a:t>
            </a:r>
            <a:endParaRPr lang="en-US" dirty="0"/>
          </a:p>
        </p:txBody>
      </p:sp>
      <p:sp>
        <p:nvSpPr>
          <p:cNvPr id="3" name="Subtitle 2"/>
          <p:cNvSpPr>
            <a:spLocks noGrp="1"/>
          </p:cNvSpPr>
          <p:nvPr>
            <p:ph type="subTitle" idx="1"/>
          </p:nvPr>
        </p:nvSpPr>
        <p:spPr/>
        <p:txBody>
          <a:bodyPr/>
          <a:lstStyle/>
          <a:p>
            <a:r>
              <a:rPr lang="en-US" dirty="0" smtClean="0"/>
              <a:t>Chapter 1</a:t>
            </a:r>
            <a:endParaRPr lang="en-US" dirty="0"/>
          </a:p>
        </p:txBody>
      </p:sp>
    </p:spTree>
    <p:extLst>
      <p:ext uri="{BB962C8B-B14F-4D97-AF65-F5344CB8AC3E}">
        <p14:creationId xmlns:p14="http://schemas.microsoft.com/office/powerpoint/2010/main" val="3802520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Abrasive Blasting?</a:t>
            </a:r>
            <a:endParaRPr lang="en-US" dirty="0"/>
          </a:p>
        </p:txBody>
      </p:sp>
      <p:sp>
        <p:nvSpPr>
          <p:cNvPr id="3" name="Content Placeholder 2"/>
          <p:cNvSpPr>
            <a:spLocks noGrp="1"/>
          </p:cNvSpPr>
          <p:nvPr>
            <p:ph idx="1"/>
          </p:nvPr>
        </p:nvSpPr>
        <p:spPr/>
        <p:txBody>
          <a:bodyPr>
            <a:normAutofit fontScale="92500" lnSpcReduction="20000"/>
          </a:bodyPr>
          <a:lstStyle/>
          <a:p>
            <a:pPr>
              <a:buFont typeface="Arial" panose="020B0604020202020204" pitchFamily="34" charset="0"/>
              <a:buChar char="•"/>
            </a:pPr>
            <a:r>
              <a:rPr lang="en-US" sz="3000" dirty="0"/>
              <a:t> Operations where an abrasive is forcibly applied to a surface by pneumatic or hydraulic pressure or by centrifugal force</a:t>
            </a:r>
          </a:p>
          <a:p>
            <a:pPr lvl="1">
              <a:buFont typeface="Wingdings" panose="05000000000000000000" pitchFamily="2" charset="2"/>
              <a:buChar char="v"/>
            </a:pPr>
            <a:r>
              <a:rPr lang="en-US" sz="2600" dirty="0" smtClean="0"/>
              <a:t> Does </a:t>
            </a:r>
            <a:r>
              <a:rPr lang="en-US" sz="2600" dirty="0"/>
              <a:t>not apply to steam blasting or steam cleaning or hydraulic-cleaning methods where work is done without the aid of abrasives </a:t>
            </a:r>
            <a:endParaRPr lang="en-US" sz="2600" dirty="0" smtClean="0"/>
          </a:p>
          <a:p>
            <a:pPr>
              <a:buFont typeface="Arial" panose="020B0604020202020204" pitchFamily="34" charset="0"/>
              <a:buChar char="•"/>
            </a:pPr>
            <a:r>
              <a:rPr lang="en-US" sz="3000" dirty="0"/>
              <a:t>Frequently used for: </a:t>
            </a:r>
          </a:p>
          <a:p>
            <a:pPr lvl="1">
              <a:buFont typeface="Wingdings" panose="05000000000000000000" pitchFamily="2" charset="2"/>
              <a:buChar char="v"/>
            </a:pPr>
            <a:r>
              <a:rPr lang="en-US" sz="2600" dirty="0" smtClean="0"/>
              <a:t>cleaning sand from foundry castings</a:t>
            </a:r>
            <a:endParaRPr lang="en-US" sz="2600" dirty="0"/>
          </a:p>
          <a:p>
            <a:pPr lvl="1">
              <a:buFont typeface="Wingdings" panose="05000000000000000000" pitchFamily="2" charset="2"/>
              <a:buChar char="v"/>
            </a:pPr>
            <a:r>
              <a:rPr lang="en-US" sz="2600" dirty="0"/>
              <a:t>cleaning and removing paint from metal surfaces</a:t>
            </a:r>
          </a:p>
          <a:p>
            <a:pPr lvl="1">
              <a:buFont typeface="Wingdings" panose="05000000000000000000" pitchFamily="2" charset="2"/>
              <a:buChar char="v"/>
            </a:pPr>
            <a:r>
              <a:rPr lang="en-US" sz="2600" dirty="0"/>
              <a:t>finishing tombstones</a:t>
            </a:r>
          </a:p>
          <a:p>
            <a:pPr lvl="1">
              <a:buFont typeface="Wingdings" panose="05000000000000000000" pitchFamily="2" charset="2"/>
              <a:buChar char="v"/>
            </a:pPr>
            <a:r>
              <a:rPr lang="en-US" sz="2600" dirty="0"/>
              <a:t>etching and frosting </a:t>
            </a:r>
            <a:r>
              <a:rPr lang="en-US" sz="2600" dirty="0" err="1"/>
              <a:t>gl</a:t>
            </a:r>
            <a:endParaRPr lang="en-US" sz="2600" dirty="0"/>
          </a:p>
          <a:p>
            <a:pPr>
              <a:buFont typeface="Arial" panose="020B0604020202020204" pitchFamily="34" charset="0"/>
              <a:buChar char="•"/>
            </a:pPr>
            <a:endParaRPr lang="en-US" sz="2800" dirty="0"/>
          </a:p>
        </p:txBody>
      </p:sp>
    </p:spTree>
    <p:extLst>
      <p:ext uri="{BB962C8B-B14F-4D97-AF65-F5344CB8AC3E}">
        <p14:creationId xmlns:p14="http://schemas.microsoft.com/office/powerpoint/2010/main" val="29391592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1"/>
          <p:cNvSpPr>
            <a:spLocks noGrp="1"/>
          </p:cNvSpPr>
          <p:nvPr>
            <p:ph type="title"/>
          </p:nvPr>
        </p:nvSpPr>
        <p:spPr/>
        <p:txBody>
          <a:bodyPr/>
          <a:lstStyle/>
          <a:p>
            <a:r>
              <a:rPr lang="en-US" altLang="en-US" smtClean="0"/>
              <a:t>Silica Substitutes: </a:t>
            </a:r>
            <a:br>
              <a:rPr lang="en-US" altLang="en-US" smtClean="0"/>
            </a:br>
            <a:r>
              <a:rPr lang="en-US" altLang="en-US" smtClean="0"/>
              <a:t>Appendix I</a:t>
            </a:r>
          </a:p>
        </p:txBody>
      </p:sp>
      <p:graphicFrame>
        <p:nvGraphicFramePr>
          <p:cNvPr id="17410" name="Content Placeholder 3"/>
          <p:cNvGraphicFramePr>
            <a:graphicFrameLocks noGrp="1" noChangeAspect="1"/>
          </p:cNvGraphicFramePr>
          <p:nvPr>
            <p:ph idx="1"/>
            <p:extLst>
              <p:ext uri="{D42A27DB-BD31-4B8C-83A1-F6EECF244321}">
                <p14:modId xmlns:p14="http://schemas.microsoft.com/office/powerpoint/2010/main" val="2533256024"/>
              </p:ext>
            </p:extLst>
          </p:nvPr>
        </p:nvGraphicFramePr>
        <p:xfrm>
          <a:off x="1143000" y="1801159"/>
          <a:ext cx="6924502" cy="4480560"/>
        </p:xfrm>
        <a:graphic>
          <a:graphicData uri="http://schemas.openxmlformats.org/presentationml/2006/ole">
            <mc:AlternateContent xmlns:mc="http://schemas.openxmlformats.org/markup-compatibility/2006">
              <mc:Choice xmlns:v="urn:schemas-microsoft-com:vml" Requires="v">
                <p:oleObj spid="_x0000_s17462" name="Acrobat Document" r:id="rId3" imgW="5829010" imgH="3771477" progId="AcroExch.Document.DC">
                  <p:embed/>
                </p:oleObj>
              </mc:Choice>
              <mc:Fallback>
                <p:oleObj name="Acrobat Document" r:id="rId3" imgW="5829010" imgH="3771477" progId="AcroExch.Document.DC">
                  <p:embed/>
                  <p:pic>
                    <p:nvPicPr>
                      <p:cNvPr id="0" name="Content Placeholder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801159"/>
                        <a:ext cx="6924502" cy="4480560"/>
                      </a:xfrm>
                      <a:prstGeom prst="rect">
                        <a:avLst/>
                      </a:prstGeom>
                      <a:noFill/>
                      <a:ln>
                        <a:noFill/>
                      </a:ln>
                      <a:extLst/>
                    </p:spPr>
                  </p:pic>
                </p:oleObj>
              </mc:Fallback>
            </mc:AlternateContent>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MIOSHA</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sz="2800" dirty="0" smtClean="0"/>
              <a:t> Michigan Occupational </a:t>
            </a:r>
            <a:r>
              <a:rPr lang="en-US" sz="2800" dirty="0"/>
              <a:t>Safety and Health Act (P.A. 154 of 1974, as amended</a:t>
            </a:r>
            <a:r>
              <a:rPr lang="en-US" sz="2800" dirty="0" smtClean="0"/>
              <a:t>)</a:t>
            </a:r>
          </a:p>
          <a:p>
            <a:pPr>
              <a:buFont typeface="Arial" panose="020B0604020202020204" pitchFamily="34" charset="0"/>
              <a:buChar char="•"/>
            </a:pPr>
            <a:r>
              <a:rPr lang="en-US" sz="2800" dirty="0"/>
              <a:t> Michigan State Program enforces occupational safety and health regulations, required to be as protective as the federal program (OSHA)</a:t>
            </a:r>
          </a:p>
          <a:p>
            <a:pPr>
              <a:buFont typeface="Arial" panose="020B0604020202020204" pitchFamily="34" charset="0"/>
              <a:buChar char="•"/>
            </a:pPr>
            <a:endParaRPr lang="en-US" dirty="0"/>
          </a:p>
          <a:p>
            <a:pPr>
              <a:buFont typeface="Arial" panose="020B0604020202020204" pitchFamily="34" charset="0"/>
              <a:buChar char="•"/>
            </a:pPr>
            <a:endParaRPr lang="en-US" dirty="0"/>
          </a:p>
        </p:txBody>
      </p:sp>
      <p:pic>
        <p:nvPicPr>
          <p:cNvPr id="4" name="Picture 3"/>
          <p:cNvPicPr>
            <a:picLocks noChangeAspect="1"/>
          </p:cNvPicPr>
          <p:nvPr/>
        </p:nvPicPr>
        <p:blipFill>
          <a:blip r:embed="rId2"/>
          <a:stretch>
            <a:fillRect/>
          </a:stretch>
        </p:blipFill>
        <p:spPr>
          <a:xfrm>
            <a:off x="6019800" y="4314479"/>
            <a:ext cx="1905000" cy="1753701"/>
          </a:xfrm>
          <a:prstGeom prst="rect">
            <a:avLst/>
          </a:prstGeom>
        </p:spPr>
      </p:pic>
    </p:spTree>
    <p:extLst>
      <p:ext uri="{BB962C8B-B14F-4D97-AF65-F5344CB8AC3E}">
        <p14:creationId xmlns:p14="http://schemas.microsoft.com/office/powerpoint/2010/main" val="1796750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ctrTitle"/>
          </p:nvPr>
        </p:nvSpPr>
        <p:spPr/>
        <p:txBody>
          <a:bodyPr/>
          <a:lstStyle/>
          <a:p>
            <a:r>
              <a:rPr lang="en-US" altLang="en-US" dirty="0" smtClean="0"/>
              <a:t>Health Hazards of Abrasive Blasting</a:t>
            </a:r>
          </a:p>
        </p:txBody>
      </p:sp>
      <p:sp>
        <p:nvSpPr>
          <p:cNvPr id="18435" name="Subtitle 5"/>
          <p:cNvSpPr>
            <a:spLocks noGrp="1"/>
          </p:cNvSpPr>
          <p:nvPr>
            <p:ph type="subTitle" idx="1"/>
          </p:nvPr>
        </p:nvSpPr>
        <p:spPr/>
        <p:txBody>
          <a:bodyPr/>
          <a:lstStyle/>
          <a:p>
            <a:r>
              <a:rPr lang="en-US" altLang="en-US" smtClean="0"/>
              <a:t>Chapter 2</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Hazards of Abrasive Blasting</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dirty="0" smtClean="0"/>
              <a:t> Silica</a:t>
            </a:r>
          </a:p>
          <a:p>
            <a:pPr>
              <a:buFont typeface="Arial" panose="020B0604020202020204" pitchFamily="34" charset="0"/>
              <a:buChar char="•"/>
            </a:pPr>
            <a:r>
              <a:rPr lang="en-US" sz="2800" dirty="0" smtClean="0"/>
              <a:t> Noise</a:t>
            </a:r>
          </a:p>
          <a:p>
            <a:pPr>
              <a:buFont typeface="Arial" panose="020B0604020202020204" pitchFamily="34" charset="0"/>
              <a:buChar char="•"/>
            </a:pPr>
            <a:r>
              <a:rPr lang="en-US" sz="2800" dirty="0" smtClean="0"/>
              <a:t> Metals</a:t>
            </a:r>
          </a:p>
          <a:p>
            <a:pPr>
              <a:buFont typeface="Arial" panose="020B0604020202020204" pitchFamily="34" charset="0"/>
              <a:buChar char="•"/>
            </a:pPr>
            <a:r>
              <a:rPr lang="en-US" sz="2800" dirty="0" smtClean="0"/>
              <a:t> Other Hazards</a:t>
            </a:r>
            <a:endParaRPr lang="en-US" sz="2800" dirty="0"/>
          </a:p>
        </p:txBody>
      </p:sp>
    </p:spTree>
    <p:extLst>
      <p:ext uri="{BB962C8B-B14F-4D97-AF65-F5344CB8AC3E}">
        <p14:creationId xmlns:p14="http://schemas.microsoft.com/office/powerpoint/2010/main" val="950811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Silica?</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dirty="0" smtClean="0"/>
              <a:t> “Crystalline Silica” and “Quartz” refer to the same thing</a:t>
            </a:r>
          </a:p>
          <a:p>
            <a:pPr>
              <a:buFont typeface="Arial" panose="020B0604020202020204" pitchFamily="34" charset="0"/>
              <a:buChar char="•"/>
            </a:pPr>
            <a:r>
              <a:rPr lang="en-US" sz="2800" dirty="0"/>
              <a:t> </a:t>
            </a:r>
            <a:r>
              <a:rPr lang="en-US" sz="2800" dirty="0" smtClean="0"/>
              <a:t>Major component of sand, rock, granite and mineral ore</a:t>
            </a:r>
          </a:p>
          <a:p>
            <a:pPr>
              <a:buFont typeface="Arial" panose="020B0604020202020204" pitchFamily="34" charset="0"/>
              <a:buChar char="•"/>
            </a:pPr>
            <a:r>
              <a:rPr lang="en-US" sz="2800" dirty="0"/>
              <a:t> </a:t>
            </a:r>
            <a:r>
              <a:rPr lang="en-US" sz="2800" dirty="0" smtClean="0"/>
              <a:t>Toxic and less/nontoxic forms</a:t>
            </a:r>
            <a:endParaRPr lang="en-US" sz="2800" dirty="0"/>
          </a:p>
        </p:txBody>
      </p:sp>
      <p:pic>
        <p:nvPicPr>
          <p:cNvPr id="4" name="Picture 3"/>
          <p:cNvPicPr>
            <a:picLocks noChangeAspect="1"/>
          </p:cNvPicPr>
          <p:nvPr/>
        </p:nvPicPr>
        <p:blipFill>
          <a:blip r:embed="rId2"/>
          <a:stretch>
            <a:fillRect/>
          </a:stretch>
        </p:blipFill>
        <p:spPr>
          <a:xfrm>
            <a:off x="6172200" y="4129597"/>
            <a:ext cx="2194560" cy="1466745"/>
          </a:xfrm>
          <a:prstGeom prst="rect">
            <a:avLst/>
          </a:prstGeom>
        </p:spPr>
      </p:pic>
    </p:spTree>
    <p:extLst>
      <p:ext uri="{BB962C8B-B14F-4D97-AF65-F5344CB8AC3E}">
        <p14:creationId xmlns:p14="http://schemas.microsoft.com/office/powerpoint/2010/main" val="1038883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4"/>
          <p:cNvSpPr>
            <a:spLocks noGrp="1"/>
          </p:cNvSpPr>
          <p:nvPr>
            <p:ph type="title"/>
          </p:nvPr>
        </p:nvSpPr>
        <p:spPr/>
        <p:txBody>
          <a:bodyPr/>
          <a:lstStyle/>
          <a:p>
            <a:r>
              <a:rPr lang="en-US" altLang="en-US" smtClean="0"/>
              <a:t>Types of Silica</a:t>
            </a:r>
          </a:p>
        </p:txBody>
      </p:sp>
      <p:sp>
        <p:nvSpPr>
          <p:cNvPr id="6" name="Content Placeholder 5"/>
          <p:cNvSpPr>
            <a:spLocks noGrp="1"/>
          </p:cNvSpPr>
          <p:nvPr>
            <p:ph sz="half" idx="1"/>
          </p:nvPr>
        </p:nvSpPr>
        <p:spPr>
          <a:xfrm>
            <a:off x="533400" y="1839668"/>
            <a:ext cx="3810000" cy="4800600"/>
          </a:xfrm>
        </p:spPr>
        <p:txBody>
          <a:bodyPr/>
          <a:lstStyle/>
          <a:p>
            <a:pPr marL="0" indent="0" algn="ctr">
              <a:buFont typeface="Monotype Sorts" pitchFamily="2" charset="2"/>
              <a:buNone/>
              <a:defRPr/>
            </a:pPr>
            <a:r>
              <a:rPr lang="en-US" sz="2400" b="1" dirty="0" smtClean="0"/>
              <a:t>Harmful</a:t>
            </a:r>
          </a:p>
          <a:p>
            <a:pPr marL="0" indent="0" algn="ctr">
              <a:buFont typeface="Monotype Sorts" pitchFamily="2" charset="2"/>
              <a:buNone/>
              <a:defRPr/>
            </a:pPr>
            <a:r>
              <a:rPr lang="en-US" sz="2400" b="1" dirty="0" smtClean="0"/>
              <a:t>Silica, Crystalline (as dust) </a:t>
            </a:r>
          </a:p>
          <a:p>
            <a:pPr marL="0" indent="0" algn="ctr">
              <a:buFont typeface="Monotype Sorts" pitchFamily="2" charset="2"/>
              <a:buNone/>
              <a:defRPr/>
            </a:pPr>
            <a:r>
              <a:rPr lang="en-US" sz="2400" u="sng" dirty="0" smtClean="0"/>
              <a:t>Trade Names</a:t>
            </a:r>
          </a:p>
          <a:p>
            <a:pPr algn="ctr">
              <a:defRPr/>
            </a:pPr>
            <a:r>
              <a:rPr lang="en-US" sz="2400" dirty="0" smtClean="0"/>
              <a:t>Quartz</a:t>
            </a:r>
          </a:p>
          <a:p>
            <a:pPr algn="ctr">
              <a:defRPr/>
            </a:pPr>
            <a:r>
              <a:rPr lang="en-US" sz="2400" dirty="0" err="1" smtClean="0"/>
              <a:t>Cristobalite</a:t>
            </a:r>
            <a:endParaRPr lang="en-US" sz="2400" dirty="0" smtClean="0"/>
          </a:p>
          <a:p>
            <a:pPr algn="ctr">
              <a:defRPr/>
            </a:pPr>
            <a:r>
              <a:rPr lang="en-US" sz="2400" dirty="0" err="1" smtClean="0"/>
              <a:t>Tridymite</a:t>
            </a:r>
            <a:endParaRPr lang="en-US" sz="2400" dirty="0" smtClean="0"/>
          </a:p>
          <a:p>
            <a:pPr algn="ctr">
              <a:defRPr/>
            </a:pPr>
            <a:r>
              <a:rPr lang="en-US" sz="2400" dirty="0" smtClean="0"/>
              <a:t>Tripoli</a:t>
            </a:r>
          </a:p>
          <a:p>
            <a:pPr marL="0" indent="0">
              <a:buFont typeface="Monotype Sorts" pitchFamily="2" charset="2"/>
              <a:buNone/>
              <a:defRPr/>
            </a:pPr>
            <a:r>
              <a:rPr lang="en-US" sz="2800" dirty="0" smtClean="0">
                <a:solidFill>
                  <a:schemeClr val="accent2">
                    <a:lumMod val="75000"/>
                  </a:schemeClr>
                </a:solidFill>
              </a:rPr>
              <a:t>Common-Sandblasters</a:t>
            </a:r>
          </a:p>
          <a:p>
            <a:pPr marL="0" indent="0">
              <a:buFont typeface="Monotype Sorts" pitchFamily="2" charset="2"/>
              <a:buNone/>
              <a:defRPr/>
            </a:pPr>
            <a:endParaRPr lang="en-US" dirty="0" smtClean="0"/>
          </a:p>
        </p:txBody>
      </p:sp>
      <p:sp>
        <p:nvSpPr>
          <p:cNvPr id="7" name="Content Placeholder 6"/>
          <p:cNvSpPr>
            <a:spLocks noGrp="1"/>
          </p:cNvSpPr>
          <p:nvPr>
            <p:ph sz="half" idx="2"/>
          </p:nvPr>
        </p:nvSpPr>
        <p:spPr/>
        <p:txBody>
          <a:bodyPr/>
          <a:lstStyle/>
          <a:p>
            <a:pPr marL="0" indent="0" algn="ctr">
              <a:buFont typeface="Monotype Sorts" pitchFamily="2" charset="2"/>
              <a:buNone/>
              <a:defRPr/>
            </a:pPr>
            <a:r>
              <a:rPr lang="en-US" sz="2400" b="1" dirty="0" smtClean="0"/>
              <a:t>Less Harmful</a:t>
            </a:r>
          </a:p>
          <a:p>
            <a:pPr marL="0" indent="0" algn="ctr">
              <a:buFont typeface="Monotype Sorts" pitchFamily="2" charset="2"/>
              <a:buNone/>
              <a:defRPr/>
            </a:pPr>
            <a:r>
              <a:rPr lang="en-US" sz="2400" b="1" dirty="0" smtClean="0"/>
              <a:t>Silica, Amorphous</a:t>
            </a:r>
          </a:p>
          <a:p>
            <a:pPr marL="0" indent="0" algn="ctr">
              <a:buFont typeface="Monotype Sorts" pitchFamily="2" charset="2"/>
              <a:buNone/>
              <a:defRPr/>
            </a:pPr>
            <a:r>
              <a:rPr lang="en-US" sz="2400" u="sng" dirty="0" smtClean="0"/>
              <a:t>Trade Names</a:t>
            </a:r>
          </a:p>
          <a:p>
            <a:pPr algn="ctr">
              <a:defRPr/>
            </a:pPr>
            <a:r>
              <a:rPr lang="en-US" sz="2400" dirty="0" smtClean="0"/>
              <a:t>Diatomaceous earth</a:t>
            </a:r>
          </a:p>
          <a:p>
            <a:pPr algn="ctr">
              <a:defRPr/>
            </a:pPr>
            <a:r>
              <a:rPr lang="en-US" sz="2400" dirty="0" smtClean="0"/>
              <a:t>Diatomite</a:t>
            </a:r>
          </a:p>
          <a:p>
            <a:pPr algn="ctr">
              <a:defRPr/>
            </a:pPr>
            <a:r>
              <a:rPr lang="en-US" sz="2400" dirty="0" smtClean="0"/>
              <a:t>Silica gel</a:t>
            </a:r>
          </a:p>
          <a:p>
            <a:pPr algn="ctr">
              <a:defRPr/>
            </a:pPr>
            <a:r>
              <a:rPr lang="en-US" sz="2400" dirty="0" smtClean="0"/>
              <a:t>Silicon Dioxide (amorphous)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Silicosis?</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dirty="0" smtClean="0"/>
              <a:t> Progressive Lung Disease</a:t>
            </a:r>
          </a:p>
          <a:p>
            <a:pPr lvl="1">
              <a:buFont typeface="Wingdings" panose="05000000000000000000" pitchFamily="2" charset="2"/>
              <a:buChar char="v"/>
            </a:pPr>
            <a:r>
              <a:rPr lang="en-US" sz="2600" dirty="0"/>
              <a:t> </a:t>
            </a:r>
            <a:r>
              <a:rPr lang="en-US" sz="2600" dirty="0" smtClean="0"/>
              <a:t>disabling</a:t>
            </a:r>
          </a:p>
          <a:p>
            <a:pPr lvl="1">
              <a:buFont typeface="Wingdings" panose="05000000000000000000" pitchFamily="2" charset="2"/>
              <a:buChar char="v"/>
            </a:pPr>
            <a:r>
              <a:rPr lang="en-US" sz="2600" dirty="0"/>
              <a:t> </a:t>
            </a:r>
            <a:r>
              <a:rPr lang="en-US" sz="2600" dirty="0" smtClean="0"/>
              <a:t>non-reversible</a:t>
            </a:r>
          </a:p>
          <a:p>
            <a:pPr lvl="1">
              <a:buFont typeface="Wingdings" panose="05000000000000000000" pitchFamily="2" charset="2"/>
              <a:buChar char="v"/>
            </a:pPr>
            <a:r>
              <a:rPr lang="en-US" sz="2600" dirty="0"/>
              <a:t> </a:t>
            </a:r>
            <a:r>
              <a:rPr lang="en-US" sz="2600" dirty="0" smtClean="0"/>
              <a:t>sometimes fatal</a:t>
            </a:r>
          </a:p>
          <a:p>
            <a:pPr lvl="1">
              <a:buFont typeface="Wingdings" panose="05000000000000000000" pitchFamily="2" charset="2"/>
              <a:buChar char="v"/>
            </a:pPr>
            <a:r>
              <a:rPr lang="en-US" sz="2600" dirty="0"/>
              <a:t> </a:t>
            </a:r>
            <a:r>
              <a:rPr lang="en-US" sz="2600" dirty="0" smtClean="0"/>
              <a:t>NO CURE</a:t>
            </a:r>
          </a:p>
          <a:p>
            <a:pPr lvl="1">
              <a:buFont typeface="Wingdings" panose="05000000000000000000" pitchFamily="2" charset="2"/>
              <a:buChar char="v"/>
            </a:pPr>
            <a:endParaRPr lang="en-US" sz="2600" dirty="0" smtClean="0"/>
          </a:p>
          <a:p>
            <a:pPr lvl="1">
              <a:buFont typeface="Wingdings" panose="05000000000000000000" pitchFamily="2" charset="2"/>
              <a:buChar char="v"/>
            </a:pPr>
            <a:endParaRPr lang="en-US" sz="2600" dirty="0"/>
          </a:p>
          <a:p>
            <a:pPr>
              <a:buFont typeface="Arial" panose="020B0604020202020204" pitchFamily="34" charset="0"/>
              <a:buChar char="•"/>
            </a:pPr>
            <a:r>
              <a:rPr lang="en-US" sz="2800" dirty="0" smtClean="0"/>
              <a:t> Cause: Inhalation of respirable crystalline silica</a:t>
            </a:r>
            <a:endParaRPr lang="en-US" sz="2800" dirty="0"/>
          </a:p>
        </p:txBody>
      </p:sp>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845734"/>
            <a:ext cx="3623228" cy="303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716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is at Risk?</a:t>
            </a:r>
            <a:endParaRPr lang="en-US" dirty="0"/>
          </a:p>
        </p:txBody>
      </p:sp>
      <p:sp>
        <p:nvSpPr>
          <p:cNvPr id="3" name="Content Placeholder 2"/>
          <p:cNvSpPr>
            <a:spLocks noGrp="1"/>
          </p:cNvSpPr>
          <p:nvPr>
            <p:ph idx="1"/>
          </p:nvPr>
        </p:nvSpPr>
        <p:spPr/>
        <p:txBody>
          <a:bodyPr>
            <a:normAutofit lnSpcReduction="10000"/>
          </a:bodyPr>
          <a:lstStyle/>
          <a:p>
            <a:pPr>
              <a:buFont typeface="Arial" panose="020B0604020202020204" pitchFamily="34" charset="0"/>
              <a:buChar char="•"/>
            </a:pPr>
            <a:r>
              <a:rPr lang="en-US" sz="2800" dirty="0" smtClean="0"/>
              <a:t> Abrasive Blasting</a:t>
            </a:r>
          </a:p>
          <a:p>
            <a:pPr lvl="1">
              <a:buFont typeface="Wingdings" panose="05000000000000000000" pitchFamily="2" charset="2"/>
              <a:buChar char="v"/>
            </a:pPr>
            <a:r>
              <a:rPr lang="en-US" sz="2600" dirty="0" smtClean="0"/>
              <a:t> With silica sand</a:t>
            </a:r>
          </a:p>
          <a:p>
            <a:pPr lvl="1">
              <a:buFont typeface="Wingdings" panose="05000000000000000000" pitchFamily="2" charset="2"/>
              <a:buChar char="v"/>
            </a:pPr>
            <a:r>
              <a:rPr lang="en-US" sz="2600" dirty="0" smtClean="0"/>
              <a:t> On silica-containing substrates</a:t>
            </a:r>
          </a:p>
          <a:p>
            <a:pPr>
              <a:buFont typeface="Arial" panose="020B0604020202020204" pitchFamily="34" charset="0"/>
              <a:buChar char="•"/>
            </a:pPr>
            <a:r>
              <a:rPr lang="en-US" sz="2800" dirty="0" smtClean="0"/>
              <a:t> Working without adequate protection</a:t>
            </a:r>
          </a:p>
          <a:p>
            <a:pPr>
              <a:buFont typeface="Arial" panose="020B0604020202020204" pitchFamily="34" charset="0"/>
              <a:buChar char="•"/>
            </a:pPr>
            <a:r>
              <a:rPr lang="en-US" sz="2800" dirty="0" smtClean="0"/>
              <a:t> Workers near the blast areas</a:t>
            </a:r>
          </a:p>
          <a:p>
            <a:pPr lvl="1">
              <a:buFont typeface="Wingdings" panose="05000000000000000000" pitchFamily="2" charset="2"/>
              <a:buChar char="v"/>
            </a:pPr>
            <a:r>
              <a:rPr lang="en-US" sz="2600" dirty="0" smtClean="0"/>
              <a:t> Cleaners</a:t>
            </a:r>
          </a:p>
          <a:p>
            <a:pPr lvl="1">
              <a:buFont typeface="Wingdings" panose="05000000000000000000" pitchFamily="2" charset="2"/>
              <a:buChar char="v"/>
            </a:pPr>
            <a:r>
              <a:rPr lang="en-US" sz="2600" dirty="0" smtClean="0"/>
              <a:t> Pot tenders</a:t>
            </a:r>
          </a:p>
          <a:p>
            <a:pPr lvl="1">
              <a:buFont typeface="Wingdings" panose="05000000000000000000" pitchFamily="2" charset="2"/>
              <a:buChar char="v"/>
            </a:pPr>
            <a:r>
              <a:rPr lang="en-US" sz="2600" dirty="0" smtClean="0"/>
              <a:t> Painters</a:t>
            </a:r>
          </a:p>
          <a:p>
            <a:pPr>
              <a:buFont typeface="Arial" panose="020B0604020202020204" pitchFamily="34" charset="0"/>
              <a:buChar char="•"/>
            </a:pPr>
            <a:r>
              <a:rPr lang="en-US" sz="2800" b="1" dirty="0" smtClean="0"/>
              <a:t> Silicosis is preventable</a:t>
            </a:r>
            <a:endParaRPr lang="en-US" sz="2800" b="1" dirty="0"/>
          </a:p>
        </p:txBody>
      </p:sp>
    </p:spTree>
    <p:extLst>
      <p:ext uri="{BB962C8B-B14F-4D97-AF65-F5344CB8AC3E}">
        <p14:creationId xmlns:p14="http://schemas.microsoft.com/office/powerpoint/2010/main" val="3950374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&amp; What We Breathe</a:t>
            </a:r>
            <a:endParaRPr lang="en-US" dirty="0"/>
          </a:p>
        </p:txBody>
      </p:sp>
      <p:sp>
        <p:nvSpPr>
          <p:cNvPr id="3" name="Content Placeholder 2"/>
          <p:cNvSpPr>
            <a:spLocks noGrp="1"/>
          </p:cNvSpPr>
          <p:nvPr>
            <p:ph idx="1"/>
          </p:nvPr>
        </p:nvSpPr>
        <p:spPr/>
        <p:txBody>
          <a:bodyPr>
            <a:normAutofit/>
          </a:bodyPr>
          <a:lstStyle/>
          <a:p>
            <a:r>
              <a:rPr lang="en-US" sz="2800" b="1" dirty="0" smtClean="0"/>
              <a:t>Inhalation and Exhalation</a:t>
            </a:r>
          </a:p>
          <a:p>
            <a:pPr lvl="1">
              <a:buFont typeface="Wingdings" panose="05000000000000000000" pitchFamily="2" charset="2"/>
              <a:buChar char="v"/>
            </a:pPr>
            <a:r>
              <a:rPr lang="en-US" sz="2600" dirty="0"/>
              <a:t> </a:t>
            </a:r>
            <a:r>
              <a:rPr lang="en-US" sz="2600" dirty="0" smtClean="0"/>
              <a:t>Oxygen/Carbon Dioxide Exchange</a:t>
            </a:r>
          </a:p>
          <a:p>
            <a:pPr lvl="1">
              <a:buFont typeface="Wingdings" panose="05000000000000000000" pitchFamily="2" charset="2"/>
              <a:buChar char="v"/>
            </a:pPr>
            <a:r>
              <a:rPr lang="en-US" sz="2600" dirty="0"/>
              <a:t> </a:t>
            </a:r>
            <a:r>
              <a:rPr lang="en-US" sz="2600" dirty="0" smtClean="0"/>
              <a:t>Air &amp; Particulates</a:t>
            </a:r>
          </a:p>
          <a:p>
            <a:pPr>
              <a:buFont typeface="Arial" panose="020B0604020202020204" pitchFamily="34" charset="0"/>
              <a:buChar char="•"/>
            </a:pPr>
            <a:r>
              <a:rPr lang="en-US" sz="2800" dirty="0"/>
              <a:t> </a:t>
            </a:r>
            <a:r>
              <a:rPr lang="en-US" sz="2800" dirty="0" smtClean="0"/>
              <a:t>Small fraction of inhaled particles are deposited</a:t>
            </a:r>
          </a:p>
          <a:p>
            <a:pPr>
              <a:buFont typeface="Arial" panose="020B0604020202020204" pitchFamily="34" charset="0"/>
              <a:buChar char="•"/>
            </a:pPr>
            <a:r>
              <a:rPr lang="en-US" sz="2800" dirty="0" smtClean="0"/>
              <a:t> Remainder are exhaled or removed</a:t>
            </a:r>
          </a:p>
          <a:p>
            <a:pPr>
              <a:buFont typeface="Arial" panose="020B0604020202020204" pitchFamily="34" charset="0"/>
              <a:buChar char="•"/>
            </a:pPr>
            <a:r>
              <a:rPr lang="en-US" sz="2800" dirty="0" smtClean="0"/>
              <a:t> Particle size determines what stays in lung</a:t>
            </a:r>
            <a:endParaRPr lang="en-US" sz="2800" dirty="0"/>
          </a:p>
        </p:txBody>
      </p:sp>
    </p:spTree>
    <p:extLst>
      <p:ext uri="{BB962C8B-B14F-4D97-AF65-F5344CB8AC3E}">
        <p14:creationId xmlns:p14="http://schemas.microsoft.com/office/powerpoint/2010/main" val="18875135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Bronchial Tree</a:t>
            </a:r>
            <a:endParaRPr lang="en-US" dirty="0"/>
          </a:p>
        </p:txBody>
      </p:sp>
      <p:sp>
        <p:nvSpPr>
          <p:cNvPr id="3" name="Content Placeholder 2"/>
          <p:cNvSpPr>
            <a:spLocks noGrp="1"/>
          </p:cNvSpPr>
          <p:nvPr>
            <p:ph idx="1"/>
          </p:nvPr>
        </p:nvSpPr>
        <p:spPr>
          <a:xfrm>
            <a:off x="822959" y="1845734"/>
            <a:ext cx="4968241" cy="4023360"/>
          </a:xfrm>
        </p:spPr>
        <p:txBody>
          <a:bodyPr>
            <a:normAutofit/>
          </a:bodyPr>
          <a:lstStyle/>
          <a:p>
            <a:pPr>
              <a:buFont typeface="Arial" panose="020B0604020202020204" pitchFamily="34" charset="0"/>
              <a:buChar char="•"/>
            </a:pPr>
            <a:r>
              <a:rPr lang="en-US" sz="2800" dirty="0" smtClean="0"/>
              <a:t> Resembles the branches on a tree</a:t>
            </a:r>
          </a:p>
          <a:p>
            <a:pPr>
              <a:buFont typeface="Arial" panose="020B0604020202020204" pitchFamily="34" charset="0"/>
              <a:buChar char="•"/>
            </a:pPr>
            <a:r>
              <a:rPr lang="en-US" sz="2800" dirty="0"/>
              <a:t> </a:t>
            </a:r>
            <a:r>
              <a:rPr lang="en-US" sz="2800" dirty="0" smtClean="0"/>
              <a:t>Divided into smaller and smaller branches</a:t>
            </a:r>
          </a:p>
          <a:p>
            <a:pPr lvl="1">
              <a:buFont typeface="Wingdings" panose="05000000000000000000" pitchFamily="2" charset="2"/>
              <a:buChar char="v"/>
            </a:pPr>
            <a:r>
              <a:rPr lang="en-US" sz="2600" dirty="0" smtClean="0"/>
              <a:t> Bronchi</a:t>
            </a:r>
          </a:p>
          <a:p>
            <a:pPr lvl="1">
              <a:buFont typeface="Wingdings" panose="05000000000000000000" pitchFamily="2" charset="2"/>
              <a:buChar char="v"/>
            </a:pPr>
            <a:r>
              <a:rPr lang="en-US" sz="2600" dirty="0" smtClean="0"/>
              <a:t> Bronchioles</a:t>
            </a:r>
          </a:p>
          <a:p>
            <a:pPr>
              <a:buFont typeface="Arial" panose="020B0604020202020204" pitchFamily="34" charset="0"/>
              <a:buChar char="•"/>
            </a:pPr>
            <a:r>
              <a:rPr lang="en-US" sz="2800" dirty="0" smtClean="0"/>
              <a:t> Business end</a:t>
            </a:r>
          </a:p>
          <a:p>
            <a:pPr lvl="1">
              <a:buFont typeface="Wingdings" panose="05000000000000000000" pitchFamily="2" charset="2"/>
              <a:buChar char="v"/>
            </a:pPr>
            <a:r>
              <a:rPr lang="en-US" sz="2600" dirty="0" smtClean="0"/>
              <a:t> Alveoli</a:t>
            </a:r>
            <a:endParaRPr lang="en-US" sz="2600" dirty="0"/>
          </a:p>
        </p:txBody>
      </p:sp>
      <p:pic>
        <p:nvPicPr>
          <p:cNvPr id="4" name="Picture 3"/>
          <p:cNvPicPr>
            <a:picLocks noChangeAspect="1"/>
          </p:cNvPicPr>
          <p:nvPr/>
        </p:nvPicPr>
        <p:blipFill>
          <a:blip r:embed="rId2"/>
          <a:stretch>
            <a:fillRect/>
          </a:stretch>
        </p:blipFill>
        <p:spPr>
          <a:xfrm>
            <a:off x="6012820" y="1828801"/>
            <a:ext cx="2902857" cy="2438400"/>
          </a:xfrm>
          <a:prstGeom prst="rect">
            <a:avLst/>
          </a:prstGeom>
        </p:spPr>
      </p:pic>
      <p:pic>
        <p:nvPicPr>
          <p:cNvPr id="5" name="Picture 4"/>
          <p:cNvPicPr>
            <a:picLocks noChangeAspect="1"/>
          </p:cNvPicPr>
          <p:nvPr/>
        </p:nvPicPr>
        <p:blipFill>
          <a:blip r:embed="rId3"/>
          <a:stretch>
            <a:fillRect/>
          </a:stretch>
        </p:blipFill>
        <p:spPr>
          <a:xfrm>
            <a:off x="6349039" y="4251386"/>
            <a:ext cx="2566638" cy="2188654"/>
          </a:xfrm>
          <a:prstGeom prst="rect">
            <a:avLst/>
          </a:prstGeom>
        </p:spPr>
      </p:pic>
    </p:spTree>
    <p:extLst>
      <p:ext uri="{BB962C8B-B14F-4D97-AF65-F5344CB8AC3E}">
        <p14:creationId xmlns:p14="http://schemas.microsoft.com/office/powerpoint/2010/main" val="24101004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Respirable Dust</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dirty="0" smtClean="0"/>
              <a:t> Less than 10 microns (µ) in diameter</a:t>
            </a:r>
          </a:p>
          <a:p>
            <a:pPr>
              <a:buFont typeface="Arial" panose="020B0604020202020204" pitchFamily="34" charset="0"/>
              <a:buChar char="•"/>
            </a:pPr>
            <a:r>
              <a:rPr lang="en-US" sz="2800" dirty="0"/>
              <a:t> </a:t>
            </a:r>
            <a:r>
              <a:rPr lang="en-US" sz="2800" dirty="0" smtClean="0"/>
              <a:t>WHAT’S A MICRON?</a:t>
            </a:r>
          </a:p>
          <a:p>
            <a:pPr lvl="1">
              <a:buFont typeface="Wingdings" panose="05000000000000000000" pitchFamily="2" charset="2"/>
              <a:buChar char="v"/>
            </a:pPr>
            <a:r>
              <a:rPr lang="en-US" sz="2600" dirty="0" smtClean="0"/>
              <a:t> 1/24,000 of an inch</a:t>
            </a:r>
          </a:p>
          <a:p>
            <a:pPr>
              <a:buFont typeface="Arial" panose="020B0604020202020204" pitchFamily="34" charset="0"/>
              <a:buChar char="•"/>
            </a:pPr>
            <a:r>
              <a:rPr lang="en-US" sz="2800" dirty="0" smtClean="0"/>
              <a:t> Human air</a:t>
            </a:r>
          </a:p>
          <a:p>
            <a:pPr lvl="1">
              <a:buFont typeface="Wingdings" panose="05000000000000000000" pitchFamily="2" charset="2"/>
              <a:buChar char="v"/>
            </a:pPr>
            <a:r>
              <a:rPr lang="en-US" sz="2600" dirty="0" smtClean="0"/>
              <a:t> 40-150 µ in diameter</a:t>
            </a:r>
          </a:p>
          <a:p>
            <a:pPr>
              <a:buFont typeface="Arial" panose="020B0604020202020204" pitchFamily="34" charset="0"/>
              <a:buChar char="•"/>
            </a:pPr>
            <a:r>
              <a:rPr lang="en-US" sz="2800" dirty="0"/>
              <a:t> </a:t>
            </a:r>
            <a:r>
              <a:rPr lang="en-US" sz="2800" b="1" dirty="0" smtClean="0"/>
              <a:t>Respirable Silica that causes silicosis:</a:t>
            </a:r>
          </a:p>
          <a:p>
            <a:pPr lvl="1">
              <a:buFont typeface="Wingdings" panose="05000000000000000000" pitchFamily="2" charset="2"/>
              <a:buChar char="v"/>
            </a:pPr>
            <a:r>
              <a:rPr lang="en-US" sz="2600" b="1" dirty="0" smtClean="0"/>
              <a:t> 0.2-5.0 µ</a:t>
            </a:r>
            <a:endParaRPr lang="en-US" sz="2600" b="1" dirty="0"/>
          </a:p>
        </p:txBody>
      </p:sp>
      <p:pic>
        <p:nvPicPr>
          <p:cNvPr id="4" name="Picture 3"/>
          <p:cNvPicPr>
            <a:picLocks noChangeAspect="1"/>
          </p:cNvPicPr>
          <p:nvPr/>
        </p:nvPicPr>
        <p:blipFill>
          <a:blip r:embed="rId2"/>
          <a:stretch>
            <a:fillRect/>
          </a:stretch>
        </p:blipFill>
        <p:spPr>
          <a:xfrm>
            <a:off x="6812012" y="2362200"/>
            <a:ext cx="1523118" cy="2133600"/>
          </a:xfrm>
          <a:prstGeom prst="rect">
            <a:avLst/>
          </a:prstGeom>
        </p:spPr>
      </p:pic>
    </p:spTree>
    <p:extLst>
      <p:ext uri="{BB962C8B-B14F-4D97-AF65-F5344CB8AC3E}">
        <p14:creationId xmlns:p14="http://schemas.microsoft.com/office/powerpoint/2010/main" val="20006830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747" y="762000"/>
            <a:ext cx="5937978" cy="981811"/>
          </a:xfrm>
        </p:spPr>
        <p:txBody>
          <a:bodyPr>
            <a:normAutofit/>
          </a:bodyPr>
          <a:lstStyle/>
          <a:p>
            <a:r>
              <a:rPr lang="en-US" dirty="0"/>
              <a:t>Particle Size Matters</a:t>
            </a:r>
          </a:p>
        </p:txBody>
      </p:sp>
      <p:pic>
        <p:nvPicPr>
          <p:cNvPr id="6" name="Moving mesh lung model with particle Depositio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2370138" y="1846263"/>
            <a:ext cx="4446587" cy="4022725"/>
          </a:xfrm>
        </p:spPr>
      </p:pic>
    </p:spTree>
    <p:extLst>
      <p:ext uri="{BB962C8B-B14F-4D97-AF65-F5344CB8AC3E}">
        <p14:creationId xmlns:p14="http://schemas.microsoft.com/office/powerpoint/2010/main" val="27893234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dirty="0" smtClean="0"/>
              <a:t>Definition “Employer”</a:t>
            </a:r>
          </a:p>
        </p:txBody>
      </p:sp>
      <p:sp>
        <p:nvSpPr>
          <p:cNvPr id="6147" name="Content Placeholder 2"/>
          <p:cNvSpPr>
            <a:spLocks noGrp="1"/>
          </p:cNvSpPr>
          <p:nvPr>
            <p:ph idx="1"/>
          </p:nvPr>
        </p:nvSpPr>
        <p:spPr/>
        <p:txBody>
          <a:bodyPr/>
          <a:lstStyle/>
          <a:p>
            <a:pPr>
              <a:buFont typeface="Arial" panose="020B0604020202020204" pitchFamily="34" charset="0"/>
              <a:buChar char="•"/>
            </a:pPr>
            <a:r>
              <a:rPr lang="en-US" altLang="en-US" sz="2800" dirty="0" smtClean="0"/>
              <a:t> "Employer" means an individual or organization, including this state or a political subdivision, that employs 1 or more persons.</a:t>
            </a:r>
          </a:p>
          <a:p>
            <a:pPr>
              <a:buFont typeface="Arial" panose="020B0604020202020204" pitchFamily="34" charset="0"/>
              <a:buChar char="•"/>
            </a:pPr>
            <a:r>
              <a:rPr lang="en-US" altLang="en-US" sz="2800" dirty="0"/>
              <a:t> </a:t>
            </a:r>
            <a:r>
              <a:rPr lang="en-US" altLang="en-US" sz="2800" dirty="0" smtClean="0"/>
              <a:t>If your business is organized as a sole proprietorship or partnership, the owner or partners are not considered employees for </a:t>
            </a:r>
            <a:r>
              <a:rPr lang="en-US" altLang="en-US" sz="2800" u="sng" dirty="0" smtClean="0"/>
              <a:t>recordkeepin</a:t>
            </a:r>
            <a:r>
              <a:rPr lang="en-US" altLang="en-US" sz="2800" dirty="0" smtClean="0"/>
              <a:t>g purposes.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Exposure Occur?</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dirty="0" smtClean="0"/>
              <a:t> During blasting, silica sand fractures into very fine particles and becomes airborne</a:t>
            </a:r>
            <a:endParaRPr lang="en-US" sz="2800" dirty="0"/>
          </a:p>
        </p:txBody>
      </p:sp>
      <p:pic>
        <p:nvPicPr>
          <p:cNvPr id="5" name="Picture 4"/>
          <p:cNvPicPr>
            <a:picLocks noChangeAspect="1"/>
          </p:cNvPicPr>
          <p:nvPr/>
        </p:nvPicPr>
        <p:blipFill>
          <a:blip r:embed="rId2"/>
          <a:stretch>
            <a:fillRect/>
          </a:stretch>
        </p:blipFill>
        <p:spPr>
          <a:xfrm>
            <a:off x="2209800" y="3321374"/>
            <a:ext cx="4191000" cy="2547720"/>
          </a:xfrm>
          <a:prstGeom prst="rect">
            <a:avLst/>
          </a:prstGeom>
        </p:spPr>
      </p:pic>
    </p:spTree>
    <p:extLst>
      <p:ext uri="{BB962C8B-B14F-4D97-AF65-F5344CB8AC3E}">
        <p14:creationId xmlns:p14="http://schemas.microsoft.com/office/powerpoint/2010/main" val="34578887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look at how silica enters the lung</a:t>
            </a:r>
            <a:endParaRPr lang="en-US" dirty="0"/>
          </a:p>
        </p:txBody>
      </p:sp>
      <p:pic>
        <p:nvPicPr>
          <p:cNvPr id="4" name="Silica Exposur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1019175" y="1846263"/>
            <a:ext cx="7150100" cy="4022725"/>
          </a:xfrm>
        </p:spPr>
      </p:pic>
    </p:spTree>
    <p:extLst>
      <p:ext uri="{BB962C8B-B14F-4D97-AF65-F5344CB8AC3E}">
        <p14:creationId xmlns:p14="http://schemas.microsoft.com/office/powerpoint/2010/main" val="20675461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the Health Effects?</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dirty="0" smtClean="0"/>
              <a:t> </a:t>
            </a:r>
            <a:r>
              <a:rPr lang="en-US" sz="2800" b="1" dirty="0" smtClean="0"/>
              <a:t>Early stages – may not notice any health effects</a:t>
            </a:r>
            <a:endParaRPr lang="en-US" sz="2800" dirty="0" smtClean="0"/>
          </a:p>
          <a:p>
            <a:pPr>
              <a:buFont typeface="Arial" panose="020B0604020202020204" pitchFamily="34" charset="0"/>
              <a:buChar char="•"/>
            </a:pPr>
            <a:r>
              <a:rPr lang="en-US" sz="2800" dirty="0"/>
              <a:t> </a:t>
            </a:r>
            <a:r>
              <a:rPr lang="en-US" sz="2800" dirty="0" smtClean="0"/>
              <a:t>As condition worsens, nodules become larger, making breathing more difficult</a:t>
            </a:r>
          </a:p>
          <a:p>
            <a:pPr>
              <a:buFont typeface="Arial" panose="020B0604020202020204" pitchFamily="34" charset="0"/>
              <a:buChar char="•"/>
            </a:pPr>
            <a:r>
              <a:rPr lang="en-US" sz="2800" dirty="0"/>
              <a:t> </a:t>
            </a:r>
            <a:r>
              <a:rPr lang="en-US" sz="2800" dirty="0" smtClean="0"/>
              <a:t>Lungs can’t get enough oxygen from the air</a:t>
            </a:r>
          </a:p>
          <a:p>
            <a:pPr>
              <a:buFont typeface="Arial" panose="020B0604020202020204" pitchFamily="34" charset="0"/>
              <a:buChar char="•"/>
            </a:pPr>
            <a:r>
              <a:rPr lang="en-US" sz="2800" dirty="0" smtClean="0"/>
              <a:t> May be complicated by emphysema (COPD) and/or Tuberculosis</a:t>
            </a:r>
            <a:endParaRPr lang="en-US" sz="2800" dirty="0"/>
          </a:p>
        </p:txBody>
      </p:sp>
    </p:spTree>
    <p:extLst>
      <p:ext uri="{BB962C8B-B14F-4D97-AF65-F5344CB8AC3E}">
        <p14:creationId xmlns:p14="http://schemas.microsoft.com/office/powerpoint/2010/main" val="13246132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Forms of Silicosis</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dirty="0" smtClean="0"/>
              <a:t> Acute</a:t>
            </a:r>
          </a:p>
          <a:p>
            <a:pPr>
              <a:buFont typeface="Arial" panose="020B0604020202020204" pitchFamily="34" charset="0"/>
              <a:buChar char="•"/>
            </a:pPr>
            <a:r>
              <a:rPr lang="en-US" sz="2800" dirty="0" smtClean="0"/>
              <a:t>Accelerated</a:t>
            </a:r>
          </a:p>
          <a:p>
            <a:pPr>
              <a:buFont typeface="Arial" panose="020B0604020202020204" pitchFamily="34" charset="0"/>
              <a:buChar char="•"/>
            </a:pPr>
            <a:r>
              <a:rPr lang="en-US" sz="2800" dirty="0" smtClean="0"/>
              <a:t> Chronic </a:t>
            </a:r>
          </a:p>
          <a:p>
            <a:pPr lvl="1">
              <a:buFont typeface="Wingdings" panose="05000000000000000000" pitchFamily="2" charset="2"/>
              <a:buChar char="v"/>
            </a:pPr>
            <a:r>
              <a:rPr lang="en-US" sz="2600" dirty="0" smtClean="0"/>
              <a:t> Simple</a:t>
            </a:r>
          </a:p>
          <a:p>
            <a:pPr lvl="1">
              <a:buFont typeface="Wingdings" panose="05000000000000000000" pitchFamily="2" charset="2"/>
              <a:buChar char="v"/>
            </a:pPr>
            <a:r>
              <a:rPr lang="en-US" sz="2600" dirty="0" smtClean="0"/>
              <a:t> Complicated</a:t>
            </a:r>
            <a:endParaRPr lang="en-US" sz="2600" dirty="0"/>
          </a:p>
        </p:txBody>
      </p:sp>
      <p:pic>
        <p:nvPicPr>
          <p:cNvPr id="4" name="Picture 3"/>
          <p:cNvPicPr>
            <a:picLocks noChangeAspect="1"/>
          </p:cNvPicPr>
          <p:nvPr/>
        </p:nvPicPr>
        <p:blipFill>
          <a:blip r:embed="rId2"/>
          <a:stretch>
            <a:fillRect/>
          </a:stretch>
        </p:blipFill>
        <p:spPr>
          <a:xfrm>
            <a:off x="4953000" y="2362200"/>
            <a:ext cx="3237257" cy="2426418"/>
          </a:xfrm>
          <a:prstGeom prst="rect">
            <a:avLst/>
          </a:prstGeom>
        </p:spPr>
      </p:pic>
    </p:spTree>
    <p:extLst>
      <p:ext uri="{BB962C8B-B14F-4D97-AF65-F5344CB8AC3E}">
        <p14:creationId xmlns:p14="http://schemas.microsoft.com/office/powerpoint/2010/main" val="1001006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Acute Silicosis</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dirty="0" smtClean="0"/>
              <a:t> Symptoms develop within a few weeks to months years after initial exposure</a:t>
            </a:r>
          </a:p>
          <a:p>
            <a:pPr>
              <a:buFont typeface="Arial" panose="020B0604020202020204" pitchFamily="34" charset="0"/>
              <a:buChar char="•"/>
            </a:pPr>
            <a:r>
              <a:rPr lang="en-US" sz="2800" dirty="0"/>
              <a:t> </a:t>
            </a:r>
            <a:r>
              <a:rPr lang="en-US" sz="2800" dirty="0" smtClean="0"/>
              <a:t>Very high exposure concentrations</a:t>
            </a:r>
          </a:p>
          <a:p>
            <a:pPr>
              <a:buFont typeface="Arial" panose="020B0604020202020204" pitchFamily="34" charset="0"/>
              <a:buChar char="•"/>
            </a:pPr>
            <a:r>
              <a:rPr lang="en-US" sz="2800" dirty="0" smtClean="0"/>
              <a:t> Fluid accumulations in lung</a:t>
            </a:r>
          </a:p>
          <a:p>
            <a:pPr lvl="1">
              <a:buFont typeface="Wingdings" panose="05000000000000000000" pitchFamily="2" charset="2"/>
              <a:buChar char="v"/>
            </a:pPr>
            <a:r>
              <a:rPr lang="en-US" sz="2600" dirty="0"/>
              <a:t> </a:t>
            </a:r>
            <a:r>
              <a:rPr lang="en-US" sz="2600" dirty="0" smtClean="0"/>
              <a:t>Severe shortness of breath</a:t>
            </a:r>
          </a:p>
          <a:p>
            <a:pPr lvl="1">
              <a:buFont typeface="Wingdings" panose="05000000000000000000" pitchFamily="2" charset="2"/>
              <a:buChar char="v"/>
            </a:pPr>
            <a:r>
              <a:rPr lang="en-US" sz="2600" dirty="0"/>
              <a:t> </a:t>
            </a:r>
            <a:r>
              <a:rPr lang="en-US" sz="2600" dirty="0" smtClean="0"/>
              <a:t>Low blood oxygen levels</a:t>
            </a:r>
            <a:endParaRPr lang="en-US" sz="2600" dirty="0"/>
          </a:p>
        </p:txBody>
      </p:sp>
      <p:pic>
        <p:nvPicPr>
          <p:cNvPr id="4" name="Picture 3"/>
          <p:cNvPicPr>
            <a:picLocks noChangeAspect="1"/>
          </p:cNvPicPr>
          <p:nvPr/>
        </p:nvPicPr>
        <p:blipFill>
          <a:blip r:embed="rId2"/>
          <a:stretch>
            <a:fillRect/>
          </a:stretch>
        </p:blipFill>
        <p:spPr>
          <a:xfrm>
            <a:off x="6324600" y="2835548"/>
            <a:ext cx="2057400" cy="2793286"/>
          </a:xfrm>
          <a:prstGeom prst="rect">
            <a:avLst/>
          </a:prstGeom>
        </p:spPr>
      </p:pic>
    </p:spTree>
    <p:extLst>
      <p:ext uri="{BB962C8B-B14F-4D97-AF65-F5344CB8AC3E}">
        <p14:creationId xmlns:p14="http://schemas.microsoft.com/office/powerpoint/2010/main" val="1214747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smtClean="0"/>
              <a:t>Accelerated Silicosis</a:t>
            </a:r>
          </a:p>
        </p:txBody>
      </p:sp>
      <p:sp>
        <p:nvSpPr>
          <p:cNvPr id="3" name="Content Placeholder 2"/>
          <p:cNvSpPr>
            <a:spLocks noGrp="1"/>
          </p:cNvSpPr>
          <p:nvPr>
            <p:ph idx="1"/>
          </p:nvPr>
        </p:nvSpPr>
        <p:spPr>
          <a:xfrm>
            <a:off x="822959" y="1845734"/>
            <a:ext cx="7543801" cy="4174066"/>
          </a:xfrm>
        </p:spPr>
        <p:txBody>
          <a:bodyPr>
            <a:normAutofit fontScale="92500" lnSpcReduction="10000"/>
          </a:bodyPr>
          <a:lstStyle/>
          <a:p>
            <a:pPr>
              <a:buFont typeface="Arial" panose="020B0604020202020204" pitchFamily="34" charset="0"/>
              <a:buChar char="•"/>
              <a:defRPr/>
            </a:pPr>
            <a:r>
              <a:rPr lang="en-US" sz="2800" dirty="0" smtClean="0"/>
              <a:t> </a:t>
            </a:r>
            <a:r>
              <a:rPr lang="en-US" sz="3000" dirty="0" smtClean="0"/>
              <a:t>Occurs after 3-10 years of exposure</a:t>
            </a:r>
          </a:p>
          <a:p>
            <a:pPr>
              <a:buFont typeface="Arial" panose="020B0604020202020204" pitchFamily="34" charset="0"/>
              <a:buChar char="•"/>
              <a:defRPr/>
            </a:pPr>
            <a:r>
              <a:rPr lang="en-US" sz="3000" dirty="0" smtClean="0"/>
              <a:t> High exposure conditions</a:t>
            </a:r>
          </a:p>
          <a:p>
            <a:pPr>
              <a:buFont typeface="Arial" panose="020B0604020202020204" pitchFamily="34" charset="0"/>
              <a:buChar char="•"/>
              <a:defRPr/>
            </a:pPr>
            <a:r>
              <a:rPr lang="en-US" sz="3000" dirty="0" smtClean="0"/>
              <a:t> Onset of symptoms longer than acute form</a:t>
            </a:r>
          </a:p>
          <a:p>
            <a:pPr>
              <a:buFont typeface="Arial" panose="020B0604020202020204" pitchFamily="34" charset="0"/>
              <a:buChar char="•"/>
              <a:defRPr/>
            </a:pPr>
            <a:r>
              <a:rPr lang="en-US" sz="3000" dirty="0" smtClean="0"/>
              <a:t> Symptoms:</a:t>
            </a:r>
          </a:p>
          <a:p>
            <a:pPr lvl="1">
              <a:buFont typeface="Wingdings" panose="05000000000000000000" pitchFamily="2" charset="2"/>
              <a:buChar char="v"/>
              <a:defRPr/>
            </a:pPr>
            <a:r>
              <a:rPr lang="en-US" sz="2800" dirty="0" smtClean="0"/>
              <a:t> Severe shortness of breath</a:t>
            </a:r>
          </a:p>
          <a:p>
            <a:pPr lvl="1">
              <a:buFont typeface="Wingdings" panose="05000000000000000000" pitchFamily="2" charset="2"/>
              <a:buChar char="v"/>
              <a:defRPr/>
            </a:pPr>
            <a:r>
              <a:rPr lang="en-US" sz="2800" dirty="0" smtClean="0"/>
              <a:t> Weakness</a:t>
            </a:r>
          </a:p>
          <a:p>
            <a:pPr lvl="1">
              <a:buFont typeface="Wingdings" panose="05000000000000000000" pitchFamily="2" charset="2"/>
              <a:buChar char="v"/>
              <a:defRPr/>
            </a:pPr>
            <a:r>
              <a:rPr lang="en-US" sz="2800" dirty="0" smtClean="0"/>
              <a:t> Weight loss</a:t>
            </a:r>
          </a:p>
          <a:p>
            <a:pPr marL="457200" lvl="1" indent="0">
              <a:buFontTx/>
              <a:buNone/>
              <a:defRPr/>
            </a:pPr>
            <a:endParaRPr lang="en-US" sz="2800" b="1" dirty="0" smtClean="0">
              <a:solidFill>
                <a:srgbClr val="C00000"/>
              </a:solidFill>
            </a:endParaRPr>
          </a:p>
          <a:p>
            <a:pPr marL="457200" lvl="1" indent="0">
              <a:buFontTx/>
              <a:buNone/>
              <a:defRPr/>
            </a:pPr>
            <a:r>
              <a:rPr lang="en-US" sz="2800" b="1" dirty="0" smtClean="0">
                <a:solidFill>
                  <a:srgbClr val="C00000"/>
                </a:solidFill>
              </a:rPr>
              <a:t>Form described most often in sandblasters</a:t>
            </a:r>
          </a:p>
          <a:p>
            <a:pPr marL="457200" lvl="1" indent="0">
              <a:buFontTx/>
              <a:buNone/>
              <a:defRPr/>
            </a:pPr>
            <a:endParaRPr lang="en-US" dirty="0" smtClean="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Chronic Silicosis</a:t>
            </a:r>
            <a:endParaRPr lang="en-US" dirty="0"/>
          </a:p>
        </p:txBody>
      </p:sp>
      <p:sp>
        <p:nvSpPr>
          <p:cNvPr id="5" name="Content Placeholder 4"/>
          <p:cNvSpPr>
            <a:spLocks noGrp="1"/>
          </p:cNvSpPr>
          <p:nvPr>
            <p:ph sz="half" idx="1"/>
          </p:nvPr>
        </p:nvSpPr>
        <p:spPr/>
        <p:txBody>
          <a:bodyPr>
            <a:normAutofit lnSpcReduction="10000"/>
          </a:bodyPr>
          <a:lstStyle/>
          <a:p>
            <a:r>
              <a:rPr lang="en-US" sz="2800" b="1" dirty="0" smtClean="0"/>
              <a:t>Simple Silicosis</a:t>
            </a:r>
          </a:p>
          <a:p>
            <a:pPr>
              <a:buFont typeface="Arial" panose="020B0604020202020204" pitchFamily="34" charset="0"/>
              <a:buChar char="•"/>
            </a:pPr>
            <a:r>
              <a:rPr lang="en-US" sz="2800" dirty="0"/>
              <a:t> </a:t>
            </a:r>
            <a:r>
              <a:rPr lang="en-US" sz="2800" dirty="0" smtClean="0"/>
              <a:t>15-20 years after exposure</a:t>
            </a:r>
          </a:p>
          <a:p>
            <a:pPr>
              <a:buFont typeface="Arial" panose="020B0604020202020204" pitchFamily="34" charset="0"/>
              <a:buChar char="•"/>
            </a:pPr>
            <a:r>
              <a:rPr lang="en-US" sz="2800" dirty="0" smtClean="0"/>
              <a:t> Nodules are small (approx. 1 cm)</a:t>
            </a:r>
          </a:p>
          <a:p>
            <a:pPr>
              <a:buFont typeface="Arial" panose="020B0604020202020204" pitchFamily="34" charset="0"/>
              <a:buChar char="•"/>
            </a:pPr>
            <a:r>
              <a:rPr lang="en-US" sz="2800" dirty="0" smtClean="0"/>
              <a:t> Limited scarring</a:t>
            </a:r>
            <a:endParaRPr lang="en-US" sz="2800" dirty="0"/>
          </a:p>
        </p:txBody>
      </p:sp>
      <p:sp>
        <p:nvSpPr>
          <p:cNvPr id="6" name="Content Placeholder 5"/>
          <p:cNvSpPr>
            <a:spLocks noGrp="1"/>
          </p:cNvSpPr>
          <p:nvPr>
            <p:ph sz="half" idx="2"/>
          </p:nvPr>
        </p:nvSpPr>
        <p:spPr>
          <a:xfrm>
            <a:off x="4663440" y="1845736"/>
            <a:ext cx="3703320" cy="4402664"/>
          </a:xfrm>
        </p:spPr>
        <p:txBody>
          <a:bodyPr>
            <a:normAutofit lnSpcReduction="10000"/>
          </a:bodyPr>
          <a:lstStyle/>
          <a:p>
            <a:r>
              <a:rPr lang="en-US" sz="2800" b="1" dirty="0" smtClean="0"/>
              <a:t>Complicated Silicosis</a:t>
            </a:r>
          </a:p>
          <a:p>
            <a:pPr>
              <a:buFont typeface="Arial" panose="020B0604020202020204" pitchFamily="34" charset="0"/>
              <a:buChar char="•"/>
            </a:pPr>
            <a:r>
              <a:rPr lang="en-US" sz="2800" dirty="0"/>
              <a:t> </a:t>
            </a:r>
            <a:r>
              <a:rPr lang="en-US" sz="2800" dirty="0" smtClean="0"/>
              <a:t>15-20 years after exposure</a:t>
            </a:r>
          </a:p>
          <a:p>
            <a:pPr>
              <a:buFont typeface="Arial" panose="020B0604020202020204" pitchFamily="34" charset="0"/>
              <a:buChar char="•"/>
            </a:pPr>
            <a:r>
              <a:rPr lang="en-US" sz="2800" dirty="0"/>
              <a:t> </a:t>
            </a:r>
            <a:r>
              <a:rPr lang="en-US" sz="2800" dirty="0" smtClean="0"/>
              <a:t>Another name: Massive Pulmonary Fibrosis</a:t>
            </a:r>
          </a:p>
          <a:p>
            <a:pPr>
              <a:buFont typeface="Arial" panose="020B0604020202020204" pitchFamily="34" charset="0"/>
              <a:buChar char="•"/>
            </a:pPr>
            <a:r>
              <a:rPr lang="en-US" sz="2800" dirty="0"/>
              <a:t> </a:t>
            </a:r>
            <a:r>
              <a:rPr lang="en-US" sz="2800" dirty="0" smtClean="0"/>
              <a:t>Nodules in lungs increase in size and grow together encompassing blood vessels and airways</a:t>
            </a:r>
            <a:endParaRPr lang="en-US" sz="2800" dirty="0"/>
          </a:p>
        </p:txBody>
      </p:sp>
    </p:spTree>
    <p:extLst>
      <p:ext uri="{BB962C8B-B14F-4D97-AF65-F5344CB8AC3E}">
        <p14:creationId xmlns:p14="http://schemas.microsoft.com/office/powerpoint/2010/main" val="26981688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Symptoms</a:t>
            </a:r>
            <a:endParaRPr lang="en-US" dirty="0"/>
          </a:p>
        </p:txBody>
      </p:sp>
      <p:sp>
        <p:nvSpPr>
          <p:cNvPr id="4" name="Content Placeholder 3"/>
          <p:cNvSpPr>
            <a:spLocks noGrp="1"/>
          </p:cNvSpPr>
          <p:nvPr>
            <p:ph sz="half" idx="1"/>
          </p:nvPr>
        </p:nvSpPr>
        <p:spPr/>
        <p:txBody>
          <a:bodyPr>
            <a:normAutofit/>
          </a:bodyPr>
          <a:lstStyle/>
          <a:p>
            <a:pPr>
              <a:buFont typeface="Arial" panose="020B0604020202020204" pitchFamily="34" charset="0"/>
              <a:buChar char="•"/>
            </a:pPr>
            <a:r>
              <a:rPr lang="en-US" sz="2800" dirty="0" smtClean="0"/>
              <a:t> Dry, productive cough</a:t>
            </a:r>
          </a:p>
          <a:p>
            <a:pPr>
              <a:buFont typeface="Arial" panose="020B0604020202020204" pitchFamily="34" charset="0"/>
              <a:buChar char="•"/>
            </a:pPr>
            <a:r>
              <a:rPr lang="en-US" sz="2800" dirty="0" smtClean="0"/>
              <a:t> Breathlessness</a:t>
            </a:r>
          </a:p>
          <a:p>
            <a:pPr>
              <a:buFont typeface="Arial" panose="020B0604020202020204" pitchFamily="34" charset="0"/>
              <a:buChar char="•"/>
            </a:pPr>
            <a:r>
              <a:rPr lang="en-US" sz="2800" dirty="0" smtClean="0"/>
              <a:t> Loss of appetite</a:t>
            </a:r>
          </a:p>
          <a:p>
            <a:pPr>
              <a:buFont typeface="Arial" panose="020B0604020202020204" pitchFamily="34" charset="0"/>
              <a:buChar char="•"/>
            </a:pPr>
            <a:r>
              <a:rPr lang="en-US" sz="2800" dirty="0" smtClean="0"/>
              <a:t> Pain in chest</a:t>
            </a:r>
          </a:p>
          <a:p>
            <a:pPr>
              <a:buFont typeface="Arial" panose="020B0604020202020204" pitchFamily="34" charset="0"/>
              <a:buChar char="•"/>
            </a:pPr>
            <a:r>
              <a:rPr lang="en-US" sz="2800" dirty="0" smtClean="0"/>
              <a:t> Malaise</a:t>
            </a:r>
          </a:p>
          <a:p>
            <a:pPr>
              <a:buFont typeface="Arial" panose="020B0604020202020204" pitchFamily="34" charset="0"/>
              <a:buChar char="•"/>
            </a:pPr>
            <a:r>
              <a:rPr lang="en-US" sz="2800" dirty="0" smtClean="0"/>
              <a:t> Weight loss</a:t>
            </a:r>
          </a:p>
          <a:p>
            <a:pPr>
              <a:buFont typeface="Arial" panose="020B0604020202020204" pitchFamily="34" charset="0"/>
              <a:buChar char="•"/>
            </a:pPr>
            <a:r>
              <a:rPr lang="en-US" sz="2800" dirty="0" smtClean="0"/>
              <a:t> Fatigue</a:t>
            </a:r>
            <a:endParaRPr lang="en-US" sz="2800" dirty="0"/>
          </a:p>
        </p:txBody>
      </p:sp>
      <p:sp>
        <p:nvSpPr>
          <p:cNvPr id="5" name="Content Placeholder 4"/>
          <p:cNvSpPr>
            <a:spLocks noGrp="1"/>
          </p:cNvSpPr>
          <p:nvPr>
            <p:ph sz="half" idx="2"/>
          </p:nvPr>
        </p:nvSpPr>
        <p:spPr/>
        <p:txBody>
          <a:bodyPr>
            <a:normAutofit/>
          </a:bodyPr>
          <a:lstStyle/>
          <a:p>
            <a:r>
              <a:rPr lang="en-US" sz="2800" b="1" dirty="0" smtClean="0"/>
              <a:t>Advanced Disease:</a:t>
            </a:r>
          </a:p>
          <a:p>
            <a:pPr>
              <a:buFont typeface="Arial" panose="020B0604020202020204" pitchFamily="34" charset="0"/>
              <a:buChar char="•"/>
            </a:pPr>
            <a:r>
              <a:rPr lang="en-US" sz="2800" dirty="0"/>
              <a:t> </a:t>
            </a:r>
            <a:r>
              <a:rPr lang="en-US" sz="2800" dirty="0" smtClean="0"/>
              <a:t>Chronic Obstructive Pulmonary Disease (COPD)</a:t>
            </a:r>
          </a:p>
          <a:p>
            <a:pPr>
              <a:buFont typeface="Arial" panose="020B0604020202020204" pitchFamily="34" charset="0"/>
              <a:buChar char="•"/>
            </a:pPr>
            <a:r>
              <a:rPr lang="en-US" sz="2800" dirty="0"/>
              <a:t> </a:t>
            </a:r>
            <a:r>
              <a:rPr lang="en-US" sz="2800" dirty="0" smtClean="0"/>
              <a:t>Tuberculosis</a:t>
            </a:r>
          </a:p>
          <a:p>
            <a:pPr>
              <a:buFont typeface="Arial" panose="020B0604020202020204" pitchFamily="34" charset="0"/>
              <a:buChar char="•"/>
            </a:pPr>
            <a:r>
              <a:rPr lang="en-US" sz="2800" dirty="0" smtClean="0"/>
              <a:t> Respiratory failure </a:t>
            </a:r>
          </a:p>
          <a:p>
            <a:pPr>
              <a:buFont typeface="Arial" panose="020B0604020202020204" pitchFamily="34" charset="0"/>
              <a:buChar char="•"/>
            </a:pPr>
            <a:r>
              <a:rPr lang="en-US" sz="2800" dirty="0"/>
              <a:t> </a:t>
            </a:r>
            <a:r>
              <a:rPr lang="en-US" sz="2800" dirty="0" smtClean="0"/>
              <a:t>Congestive heart failure</a:t>
            </a:r>
            <a:endParaRPr lang="en-US" sz="2800" dirty="0"/>
          </a:p>
        </p:txBody>
      </p:sp>
    </p:spTree>
    <p:extLst>
      <p:ext uri="{BB962C8B-B14F-4D97-AF65-F5344CB8AC3E}">
        <p14:creationId xmlns:p14="http://schemas.microsoft.com/office/powerpoint/2010/main" val="21214432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Tuberculosis (TB)</a:t>
            </a:r>
            <a:endParaRPr lang="en-US" dirty="0"/>
          </a:p>
        </p:txBody>
      </p:sp>
      <p:sp>
        <p:nvSpPr>
          <p:cNvPr id="3" name="Content Placeholder 2"/>
          <p:cNvSpPr>
            <a:spLocks noGrp="1"/>
          </p:cNvSpPr>
          <p:nvPr>
            <p:ph idx="1"/>
          </p:nvPr>
        </p:nvSpPr>
        <p:spPr>
          <a:xfrm>
            <a:off x="822959" y="1845734"/>
            <a:ext cx="7543801" cy="4402666"/>
          </a:xfrm>
        </p:spPr>
        <p:txBody>
          <a:bodyPr>
            <a:normAutofit lnSpcReduction="10000"/>
          </a:bodyPr>
          <a:lstStyle/>
          <a:p>
            <a:pPr>
              <a:buFont typeface="Arial" panose="020B0604020202020204" pitchFamily="34" charset="0"/>
              <a:buChar char="•"/>
            </a:pPr>
            <a:r>
              <a:rPr lang="en-US" sz="2800" dirty="0" smtClean="0"/>
              <a:t> Silica affects the cells that control TB infection (macrophages)</a:t>
            </a:r>
          </a:p>
          <a:p>
            <a:pPr>
              <a:buFont typeface="Arial" panose="020B0604020202020204" pitchFamily="34" charset="0"/>
              <a:buChar char="•"/>
            </a:pPr>
            <a:r>
              <a:rPr lang="en-US" sz="2800" dirty="0"/>
              <a:t> </a:t>
            </a:r>
            <a:r>
              <a:rPr lang="en-US" sz="2800" dirty="0" smtClean="0"/>
              <a:t>People with silica exposure are more likely to get TB infections</a:t>
            </a:r>
          </a:p>
          <a:p>
            <a:pPr>
              <a:buFont typeface="Arial" panose="020B0604020202020204" pitchFamily="34" charset="0"/>
              <a:buChar char="•"/>
            </a:pPr>
            <a:r>
              <a:rPr lang="en-US" sz="2800" dirty="0"/>
              <a:t> </a:t>
            </a:r>
            <a:r>
              <a:rPr lang="en-US" sz="2800" dirty="0" smtClean="0"/>
              <a:t>Symptoms:</a:t>
            </a:r>
          </a:p>
          <a:p>
            <a:pPr lvl="1">
              <a:buFont typeface="Wingdings" panose="05000000000000000000" pitchFamily="2" charset="2"/>
              <a:buChar char="v"/>
            </a:pPr>
            <a:r>
              <a:rPr lang="en-US" sz="2600" dirty="0" smtClean="0"/>
              <a:t> Coughing</a:t>
            </a:r>
          </a:p>
          <a:p>
            <a:pPr lvl="1">
              <a:buFont typeface="Wingdings" panose="05000000000000000000" pitchFamily="2" charset="2"/>
              <a:buChar char="v"/>
            </a:pPr>
            <a:r>
              <a:rPr lang="en-US" sz="2600" dirty="0" smtClean="0"/>
              <a:t> Coughing up blood</a:t>
            </a:r>
          </a:p>
          <a:p>
            <a:pPr lvl="1">
              <a:buFont typeface="Wingdings" panose="05000000000000000000" pitchFamily="2" charset="2"/>
              <a:buChar char="v"/>
            </a:pPr>
            <a:r>
              <a:rPr lang="en-US" sz="2600" dirty="0" smtClean="0"/>
              <a:t> Fever</a:t>
            </a:r>
          </a:p>
          <a:p>
            <a:pPr lvl="1">
              <a:buFont typeface="Wingdings" panose="05000000000000000000" pitchFamily="2" charset="2"/>
              <a:buChar char="v"/>
            </a:pPr>
            <a:r>
              <a:rPr lang="en-US" sz="2600" dirty="0" smtClean="0"/>
              <a:t> Shortness of breath</a:t>
            </a:r>
          </a:p>
          <a:p>
            <a:pPr lvl="1">
              <a:buFont typeface="Wingdings" panose="05000000000000000000" pitchFamily="2" charset="2"/>
              <a:buChar char="v"/>
            </a:pPr>
            <a:r>
              <a:rPr lang="en-US" sz="2600" dirty="0" smtClean="0"/>
              <a:t> Loss of appetite</a:t>
            </a:r>
            <a:endParaRPr lang="en-US" sz="2600" dirty="0"/>
          </a:p>
        </p:txBody>
      </p:sp>
    </p:spTree>
    <p:extLst>
      <p:ext uri="{BB962C8B-B14F-4D97-AF65-F5344CB8AC3E}">
        <p14:creationId xmlns:p14="http://schemas.microsoft.com/office/powerpoint/2010/main" val="16817695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Silica and Other Disease</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dirty="0" smtClean="0"/>
              <a:t> Respirable crystalline silica has been classified as a Group 1 “known human carcinogen”</a:t>
            </a:r>
          </a:p>
          <a:p>
            <a:pPr lvl="1">
              <a:buFont typeface="Wingdings" panose="05000000000000000000" pitchFamily="2" charset="2"/>
              <a:buChar char="v"/>
            </a:pPr>
            <a:r>
              <a:rPr lang="en-US" sz="2600" dirty="0"/>
              <a:t> </a:t>
            </a:r>
            <a:r>
              <a:rPr lang="en-US" sz="2600" b="1" dirty="0" smtClean="0">
                <a:solidFill>
                  <a:srgbClr val="C00000"/>
                </a:solidFill>
              </a:rPr>
              <a:t>LUNG CANCER</a:t>
            </a:r>
          </a:p>
          <a:p>
            <a:pPr>
              <a:buFont typeface="Arial" panose="020B0604020202020204" pitchFamily="34" charset="0"/>
              <a:buChar char="•"/>
            </a:pPr>
            <a:r>
              <a:rPr lang="en-US" sz="2800" b="1" dirty="0" smtClean="0">
                <a:solidFill>
                  <a:srgbClr val="C00000"/>
                </a:solidFill>
              </a:rPr>
              <a:t> </a:t>
            </a:r>
            <a:r>
              <a:rPr lang="en-US" sz="2800" dirty="0" smtClean="0">
                <a:solidFill>
                  <a:schemeClr val="tx1"/>
                </a:solidFill>
              </a:rPr>
              <a:t>Silica exposure linked to autoimmune diseases”</a:t>
            </a:r>
          </a:p>
          <a:p>
            <a:pPr lvl="1">
              <a:buFont typeface="Wingdings" panose="05000000000000000000" pitchFamily="2" charset="2"/>
              <a:buChar char="v"/>
            </a:pPr>
            <a:r>
              <a:rPr lang="en-US" sz="2600" dirty="0">
                <a:solidFill>
                  <a:schemeClr val="tx1"/>
                </a:solidFill>
              </a:rPr>
              <a:t> </a:t>
            </a:r>
            <a:r>
              <a:rPr lang="en-US" sz="2600" dirty="0" smtClean="0">
                <a:solidFill>
                  <a:schemeClr val="tx1"/>
                </a:solidFill>
              </a:rPr>
              <a:t>Scleroderma</a:t>
            </a:r>
          </a:p>
          <a:p>
            <a:pPr lvl="1">
              <a:buFont typeface="Wingdings" panose="05000000000000000000" pitchFamily="2" charset="2"/>
              <a:buChar char="v"/>
            </a:pPr>
            <a:r>
              <a:rPr lang="en-US" sz="2600" dirty="0">
                <a:solidFill>
                  <a:schemeClr val="tx1"/>
                </a:solidFill>
              </a:rPr>
              <a:t> </a:t>
            </a:r>
            <a:r>
              <a:rPr lang="en-US" sz="2600" dirty="0" smtClean="0">
                <a:solidFill>
                  <a:schemeClr val="tx1"/>
                </a:solidFill>
              </a:rPr>
              <a:t>Rheumatoid arthritis</a:t>
            </a:r>
          </a:p>
          <a:p>
            <a:pPr>
              <a:buFont typeface="Arial" panose="020B0604020202020204" pitchFamily="34" charset="0"/>
              <a:buChar char="•"/>
            </a:pPr>
            <a:r>
              <a:rPr lang="en-US" sz="2800" dirty="0">
                <a:solidFill>
                  <a:schemeClr val="tx1"/>
                </a:solidFill>
              </a:rPr>
              <a:t> </a:t>
            </a:r>
            <a:r>
              <a:rPr lang="en-US" sz="2800" dirty="0" smtClean="0">
                <a:solidFill>
                  <a:schemeClr val="tx1"/>
                </a:solidFill>
              </a:rPr>
              <a:t>Kidney failure requiring dialysis or transplant</a:t>
            </a:r>
            <a:endParaRPr lang="en-US" sz="2800" dirty="0">
              <a:solidFill>
                <a:schemeClr val="tx1"/>
              </a:solidFill>
            </a:endParaRPr>
          </a:p>
        </p:txBody>
      </p:sp>
    </p:spTree>
    <p:extLst>
      <p:ext uri="{BB962C8B-B14F-4D97-AF65-F5344CB8AC3E}">
        <p14:creationId xmlns:p14="http://schemas.microsoft.com/office/powerpoint/2010/main" val="1850227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“Employee”</a:t>
            </a:r>
            <a:endParaRPr lang="en-US" dirty="0"/>
          </a:p>
        </p:txBody>
      </p:sp>
      <p:sp>
        <p:nvSpPr>
          <p:cNvPr id="3" name="Content Placeholder 2"/>
          <p:cNvSpPr>
            <a:spLocks noGrp="1"/>
          </p:cNvSpPr>
          <p:nvPr>
            <p:ph idx="1"/>
          </p:nvPr>
        </p:nvSpPr>
        <p:spPr/>
        <p:txBody>
          <a:bodyPr>
            <a:normAutofit lnSpcReduction="10000"/>
          </a:bodyPr>
          <a:lstStyle/>
          <a:p>
            <a:pPr>
              <a:buFont typeface="Arial" panose="020B0604020202020204" pitchFamily="34" charset="0"/>
              <a:buChar char="•"/>
            </a:pPr>
            <a:r>
              <a:rPr lang="en-US" sz="2800" dirty="0" smtClean="0"/>
              <a:t> Employee</a:t>
            </a:r>
            <a:r>
              <a:rPr lang="en-US" sz="2800" dirty="0"/>
              <a:t>: “A person permitted to work by an employer”</a:t>
            </a:r>
          </a:p>
          <a:p>
            <a:pPr>
              <a:buFont typeface="Arial" panose="020B0604020202020204" pitchFamily="34" charset="0"/>
              <a:buChar char="•"/>
            </a:pPr>
            <a:r>
              <a:rPr lang="en-US" sz="2800" dirty="0" smtClean="0"/>
              <a:t> Definition </a:t>
            </a:r>
            <a:r>
              <a:rPr lang="en-US" sz="2800" dirty="0"/>
              <a:t>of an employee includes: employees on your payroll, whether they are labor, executive, hourly, salary, part-time, seasonal, or migrant workers as well as:</a:t>
            </a:r>
          </a:p>
          <a:p>
            <a:pPr lvl="1">
              <a:buFont typeface="Wingdings" panose="05000000000000000000" pitchFamily="2" charset="2"/>
              <a:buChar char="v"/>
            </a:pPr>
            <a:r>
              <a:rPr lang="en-US" sz="2200" dirty="0" smtClean="0"/>
              <a:t>Volunteers</a:t>
            </a:r>
          </a:p>
          <a:p>
            <a:pPr lvl="1">
              <a:buFont typeface="Wingdings" panose="05000000000000000000" pitchFamily="2" charset="2"/>
              <a:buChar char="v"/>
            </a:pPr>
            <a:r>
              <a:rPr lang="en-US" sz="2200" dirty="0" smtClean="0"/>
              <a:t>Students</a:t>
            </a:r>
          </a:p>
          <a:p>
            <a:pPr lvl="1">
              <a:buFont typeface="Wingdings" panose="05000000000000000000" pitchFamily="2" charset="2"/>
              <a:buChar char="v"/>
            </a:pPr>
            <a:r>
              <a:rPr lang="en-US" sz="2200" dirty="0" smtClean="0"/>
              <a:t>Interns</a:t>
            </a:r>
          </a:p>
          <a:p>
            <a:pPr lvl="1">
              <a:buFont typeface="Wingdings" panose="05000000000000000000" pitchFamily="2" charset="2"/>
              <a:buChar char="v"/>
            </a:pPr>
            <a:r>
              <a:rPr lang="en-US" sz="2200" dirty="0"/>
              <a:t>T</a:t>
            </a:r>
            <a:r>
              <a:rPr lang="en-US" sz="2200" dirty="0" smtClean="0"/>
              <a:t>emporary </a:t>
            </a:r>
            <a:r>
              <a:rPr lang="en-US" sz="2200" dirty="0"/>
              <a:t>help (if you supervise on a day-to-day basis)</a:t>
            </a:r>
          </a:p>
          <a:p>
            <a:endParaRPr lang="en-US" dirty="0"/>
          </a:p>
        </p:txBody>
      </p:sp>
    </p:spTree>
    <p:extLst>
      <p:ext uri="{BB962C8B-B14F-4D97-AF65-F5344CB8AC3E}">
        <p14:creationId xmlns:p14="http://schemas.microsoft.com/office/powerpoint/2010/main" val="28738503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Lung Cancer</a:t>
            </a:r>
            <a:endParaRPr lang="en-US" dirty="0"/>
          </a:p>
        </p:txBody>
      </p:sp>
      <p:sp>
        <p:nvSpPr>
          <p:cNvPr id="3" name="Content Placeholder 2"/>
          <p:cNvSpPr>
            <a:spLocks noGrp="1"/>
          </p:cNvSpPr>
          <p:nvPr>
            <p:ph idx="1"/>
          </p:nvPr>
        </p:nvSpPr>
        <p:spPr>
          <a:xfrm>
            <a:off x="822959" y="1845734"/>
            <a:ext cx="7543801" cy="4402666"/>
          </a:xfrm>
        </p:spPr>
        <p:txBody>
          <a:bodyPr>
            <a:normAutofit/>
          </a:bodyPr>
          <a:lstStyle/>
          <a:p>
            <a:r>
              <a:rPr lang="en-US" sz="2800" dirty="0" smtClean="0"/>
              <a:t>International Agency for Research on Cancer (IARC) has classified respirable crystalline silica: </a:t>
            </a:r>
          </a:p>
          <a:p>
            <a:pPr algn="ctr"/>
            <a:endParaRPr lang="en-US" sz="2800" b="1" dirty="0" smtClean="0">
              <a:solidFill>
                <a:srgbClr val="C00000"/>
              </a:solidFill>
            </a:endParaRPr>
          </a:p>
          <a:p>
            <a:pPr algn="ctr"/>
            <a:r>
              <a:rPr lang="en-US" sz="2800" b="1" dirty="0" smtClean="0">
                <a:solidFill>
                  <a:srgbClr val="C00000"/>
                </a:solidFill>
              </a:rPr>
              <a:t>KNOWN CANCER CAUSING AGENT</a:t>
            </a:r>
          </a:p>
          <a:p>
            <a:pPr>
              <a:buFont typeface="Arial" panose="020B0604020202020204" pitchFamily="34" charset="0"/>
              <a:buChar char="•"/>
            </a:pPr>
            <a:endParaRPr lang="en-US" sz="2800" b="1" dirty="0" smtClean="0">
              <a:solidFill>
                <a:srgbClr val="C00000"/>
              </a:solidFill>
            </a:endParaRPr>
          </a:p>
          <a:p>
            <a:pPr>
              <a:buFont typeface="Arial" panose="020B0604020202020204" pitchFamily="34" charset="0"/>
              <a:buChar char="•"/>
            </a:pPr>
            <a:r>
              <a:rPr lang="en-US" sz="2800" dirty="0" smtClean="0">
                <a:solidFill>
                  <a:schemeClr val="tx1"/>
                </a:solidFill>
              </a:rPr>
              <a:t> Lung Cancer Symptoms:</a:t>
            </a:r>
          </a:p>
          <a:p>
            <a:pPr lvl="1">
              <a:buFont typeface="Wingdings" panose="05000000000000000000" pitchFamily="2" charset="2"/>
              <a:buChar char="v"/>
            </a:pPr>
            <a:r>
              <a:rPr lang="en-US" sz="2600" dirty="0" smtClean="0">
                <a:solidFill>
                  <a:schemeClr val="tx1"/>
                </a:solidFill>
              </a:rPr>
              <a:t> Coughing up blood</a:t>
            </a:r>
          </a:p>
          <a:p>
            <a:pPr lvl="1">
              <a:buFont typeface="Wingdings" panose="05000000000000000000" pitchFamily="2" charset="2"/>
              <a:buChar char="v"/>
            </a:pPr>
            <a:r>
              <a:rPr lang="en-US" sz="2600" dirty="0" smtClean="0">
                <a:solidFill>
                  <a:schemeClr val="tx1"/>
                </a:solidFill>
              </a:rPr>
              <a:t> Chest pain</a:t>
            </a:r>
          </a:p>
          <a:p>
            <a:pPr lvl="1">
              <a:buFont typeface="Wingdings" panose="05000000000000000000" pitchFamily="2" charset="2"/>
              <a:buChar char="v"/>
            </a:pPr>
            <a:r>
              <a:rPr lang="en-US" sz="2600" dirty="0" smtClean="0">
                <a:solidFill>
                  <a:schemeClr val="tx1"/>
                </a:solidFill>
              </a:rPr>
              <a:t> Shortness of breath</a:t>
            </a:r>
            <a:endParaRPr lang="en-US" sz="2600" dirty="0">
              <a:solidFill>
                <a:srgbClr val="C00000"/>
              </a:solidFill>
            </a:endParaRPr>
          </a:p>
        </p:txBody>
      </p:sp>
    </p:spTree>
    <p:extLst>
      <p:ext uri="{BB962C8B-B14F-4D97-AF65-F5344CB8AC3E}">
        <p14:creationId xmlns:p14="http://schemas.microsoft.com/office/powerpoint/2010/main" val="39393261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a:xfrm>
            <a:off x="838200" y="609600"/>
            <a:ext cx="7772400" cy="1143000"/>
          </a:xfrm>
        </p:spPr>
        <p:txBody>
          <a:bodyPr/>
          <a:lstStyle/>
          <a:p>
            <a:r>
              <a:rPr lang="en-US" altLang="en-US" dirty="0" smtClean="0"/>
              <a:t>NO CURE FOR SILICOSIS</a:t>
            </a:r>
          </a:p>
        </p:txBody>
      </p:sp>
      <p:pic>
        <p:nvPicPr>
          <p:cNvPr id="3891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362200"/>
            <a:ext cx="500094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Noise</a:t>
            </a:r>
            <a:endParaRPr lang="en-US" dirty="0"/>
          </a:p>
        </p:txBody>
      </p:sp>
      <p:sp>
        <p:nvSpPr>
          <p:cNvPr id="6" name="Content Placeholder 5"/>
          <p:cNvSpPr>
            <a:spLocks noGrp="1"/>
          </p:cNvSpPr>
          <p:nvPr>
            <p:ph idx="1"/>
          </p:nvPr>
        </p:nvSpPr>
        <p:spPr>
          <a:xfrm>
            <a:off x="822959" y="1845734"/>
            <a:ext cx="3950837" cy="4402666"/>
          </a:xfrm>
        </p:spPr>
        <p:txBody>
          <a:bodyPr>
            <a:normAutofit lnSpcReduction="10000"/>
          </a:bodyPr>
          <a:lstStyle/>
          <a:p>
            <a:r>
              <a:rPr lang="en-US" sz="2800" dirty="0" smtClean="0"/>
              <a:t>Noise: Unwanted sound</a:t>
            </a:r>
          </a:p>
          <a:p>
            <a:pPr>
              <a:buFont typeface="Arial" panose="020B0604020202020204" pitchFamily="34" charset="0"/>
              <a:buChar char="•"/>
            </a:pPr>
            <a:r>
              <a:rPr lang="en-US" sz="2800" dirty="0"/>
              <a:t> </a:t>
            </a:r>
            <a:r>
              <a:rPr lang="en-US" sz="2800" dirty="0" smtClean="0"/>
              <a:t>When noise exposure is too intense or prolonged, may cause harmful effects:</a:t>
            </a:r>
          </a:p>
          <a:p>
            <a:pPr lvl="1">
              <a:buFont typeface="Wingdings" panose="05000000000000000000" pitchFamily="2" charset="2"/>
              <a:buChar char="v"/>
            </a:pPr>
            <a:r>
              <a:rPr lang="en-US" sz="2600" dirty="0" smtClean="0"/>
              <a:t> Temporary or permanent hearing loss</a:t>
            </a:r>
          </a:p>
          <a:p>
            <a:pPr lvl="1">
              <a:buFont typeface="Wingdings" panose="05000000000000000000" pitchFamily="2" charset="2"/>
              <a:buChar char="v"/>
            </a:pPr>
            <a:r>
              <a:rPr lang="en-US" sz="2600" dirty="0" smtClean="0"/>
              <a:t> Fatigue, irritability, tension, circulatory effects</a:t>
            </a:r>
          </a:p>
          <a:p>
            <a:pPr lvl="1">
              <a:buFont typeface="Wingdings" panose="05000000000000000000" pitchFamily="2" charset="2"/>
              <a:buChar char="v"/>
            </a:pPr>
            <a:r>
              <a:rPr lang="en-US" sz="2600" dirty="0" smtClean="0"/>
              <a:t> May not be able to hear warning signals</a:t>
            </a:r>
            <a:endParaRPr lang="en-US" sz="2600" dirty="0"/>
          </a:p>
        </p:txBody>
      </p:sp>
      <p:sp>
        <p:nvSpPr>
          <p:cNvPr id="7" name="AutoShape 2" descr="Image result for loud noise nios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2"/>
          <a:stretch>
            <a:fillRect/>
          </a:stretch>
        </p:blipFill>
        <p:spPr>
          <a:xfrm>
            <a:off x="4773796" y="2347701"/>
            <a:ext cx="4246379" cy="2833899"/>
          </a:xfrm>
          <a:prstGeom prst="rect">
            <a:avLst/>
          </a:prstGeom>
        </p:spPr>
      </p:pic>
    </p:spTree>
    <p:extLst>
      <p:ext uri="{BB962C8B-B14F-4D97-AF65-F5344CB8AC3E}">
        <p14:creationId xmlns:p14="http://schemas.microsoft.com/office/powerpoint/2010/main" val="26949400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Noise Rules</a:t>
            </a:r>
            <a:endParaRPr lang="en-US" dirty="0"/>
          </a:p>
        </p:txBody>
      </p:sp>
      <p:sp>
        <p:nvSpPr>
          <p:cNvPr id="3" name="Content Placeholder 2"/>
          <p:cNvSpPr>
            <a:spLocks noGrp="1"/>
          </p:cNvSpPr>
          <p:nvPr>
            <p:ph idx="1"/>
          </p:nvPr>
        </p:nvSpPr>
        <p:spPr/>
        <p:txBody>
          <a:bodyPr>
            <a:normAutofit/>
          </a:bodyPr>
          <a:lstStyle/>
          <a:p>
            <a:r>
              <a:rPr lang="en-US" sz="2800" b="1" dirty="0" smtClean="0"/>
              <a:t>Exposure Monitoring</a:t>
            </a:r>
            <a:endParaRPr lang="en-US" sz="2800" dirty="0" smtClean="0"/>
          </a:p>
          <a:p>
            <a:pPr>
              <a:buFont typeface="Arial" panose="020B0604020202020204" pitchFamily="34" charset="0"/>
              <a:buChar char="•"/>
            </a:pPr>
            <a:r>
              <a:rPr lang="en-US" sz="2800" b="1" dirty="0"/>
              <a:t> </a:t>
            </a:r>
            <a:r>
              <a:rPr lang="en-US" sz="2800" dirty="0" smtClean="0"/>
              <a:t>PEL = 90 </a:t>
            </a:r>
            <a:r>
              <a:rPr lang="en-US" sz="2800" dirty="0" err="1" smtClean="0"/>
              <a:t>dBa</a:t>
            </a:r>
            <a:r>
              <a:rPr lang="en-US" sz="2800" dirty="0" smtClean="0"/>
              <a:t> (General Industry and Construction)</a:t>
            </a:r>
          </a:p>
          <a:p>
            <a:pPr>
              <a:buFont typeface="Arial" panose="020B0604020202020204" pitchFamily="34" charset="0"/>
              <a:buChar char="•"/>
            </a:pPr>
            <a:r>
              <a:rPr lang="en-US" sz="2800" b="1" dirty="0"/>
              <a:t> </a:t>
            </a:r>
            <a:r>
              <a:rPr lang="en-US" sz="2800" dirty="0" smtClean="0"/>
              <a:t>AL = 85 dBA (General Industry Only) </a:t>
            </a:r>
          </a:p>
          <a:p>
            <a:pPr lvl="1">
              <a:buFont typeface="Wingdings" panose="05000000000000000000" pitchFamily="2" charset="2"/>
              <a:buChar char="v"/>
            </a:pPr>
            <a:r>
              <a:rPr lang="en-US" sz="2600" dirty="0" smtClean="0"/>
              <a:t> AL = Action Level. </a:t>
            </a:r>
          </a:p>
          <a:p>
            <a:pPr lvl="1">
              <a:buFont typeface="Wingdings" panose="05000000000000000000" pitchFamily="2" charset="2"/>
              <a:buChar char="v"/>
            </a:pPr>
            <a:r>
              <a:rPr lang="en-US" sz="2600" dirty="0" smtClean="0"/>
              <a:t> When employee's </a:t>
            </a:r>
            <a:r>
              <a:rPr lang="en-US" sz="2600" dirty="0"/>
              <a:t>exposure </a:t>
            </a:r>
            <a:r>
              <a:rPr lang="en-US" sz="2600" dirty="0" smtClean="0"/>
              <a:t>equals </a:t>
            </a:r>
            <a:r>
              <a:rPr lang="en-US" sz="2600" dirty="0"/>
              <a:t>or </a:t>
            </a:r>
            <a:r>
              <a:rPr lang="en-US" sz="2600" dirty="0" smtClean="0"/>
              <a:t>exceeds </a:t>
            </a:r>
            <a:r>
              <a:rPr lang="en-US" sz="2600" dirty="0"/>
              <a:t>the </a:t>
            </a:r>
            <a:r>
              <a:rPr lang="en-US" sz="2600" dirty="0" smtClean="0"/>
              <a:t>AL, employer </a:t>
            </a:r>
            <a:r>
              <a:rPr lang="en-US" sz="2600" u="sng" dirty="0"/>
              <a:t>shall</a:t>
            </a:r>
            <a:r>
              <a:rPr lang="en-US" sz="2600" dirty="0"/>
              <a:t> develop and implement a noise-monitoring </a:t>
            </a:r>
            <a:r>
              <a:rPr lang="en-US" sz="2600" dirty="0" smtClean="0"/>
              <a:t>program</a:t>
            </a:r>
          </a:p>
          <a:p>
            <a:pPr>
              <a:buFont typeface="Arial" panose="020B0604020202020204" pitchFamily="34" charset="0"/>
              <a:buChar char="•"/>
            </a:pPr>
            <a:r>
              <a:rPr lang="en-US" sz="2800" dirty="0"/>
              <a:t> </a:t>
            </a:r>
            <a:r>
              <a:rPr lang="en-US" sz="2800" b="1" dirty="0" smtClean="0">
                <a:solidFill>
                  <a:schemeClr val="tx1"/>
                </a:solidFill>
              </a:rPr>
              <a:t>Assess hose noise</a:t>
            </a:r>
            <a:endParaRPr lang="en-US" sz="2800" b="1" dirty="0"/>
          </a:p>
        </p:txBody>
      </p:sp>
    </p:spTree>
    <p:extLst>
      <p:ext uri="{BB962C8B-B14F-4D97-AF65-F5344CB8AC3E}">
        <p14:creationId xmlns:p14="http://schemas.microsoft.com/office/powerpoint/2010/main" val="13245294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Metals</a:t>
            </a:r>
            <a:endParaRPr lang="en-US" dirty="0"/>
          </a:p>
        </p:txBody>
      </p:sp>
      <p:sp>
        <p:nvSpPr>
          <p:cNvPr id="3" name="Content Placeholder 2"/>
          <p:cNvSpPr>
            <a:spLocks noGrp="1"/>
          </p:cNvSpPr>
          <p:nvPr>
            <p:ph idx="1"/>
          </p:nvPr>
        </p:nvSpPr>
        <p:spPr>
          <a:xfrm>
            <a:off x="822959" y="1845734"/>
            <a:ext cx="7543801" cy="4326466"/>
          </a:xfrm>
        </p:spPr>
        <p:txBody>
          <a:bodyPr>
            <a:normAutofit/>
          </a:bodyPr>
          <a:lstStyle/>
          <a:p>
            <a:pPr>
              <a:buFont typeface="Arial" panose="020B0604020202020204" pitchFamily="34" charset="0"/>
              <a:buChar char="•"/>
            </a:pPr>
            <a:r>
              <a:rPr lang="en-US" sz="2800" dirty="0" smtClean="0"/>
              <a:t> Lead</a:t>
            </a:r>
          </a:p>
          <a:p>
            <a:pPr lvl="1">
              <a:buFont typeface="Wingdings" panose="05000000000000000000" pitchFamily="2" charset="2"/>
              <a:buChar char="v"/>
            </a:pPr>
            <a:r>
              <a:rPr lang="en-US" sz="2600" dirty="0" smtClean="0"/>
              <a:t> Long term exposure may result in damage to your nervous system, reproductive system, kidney and blood forming system</a:t>
            </a:r>
          </a:p>
          <a:p>
            <a:pPr>
              <a:buFont typeface="Arial" panose="020B0604020202020204" pitchFamily="34" charset="0"/>
              <a:buChar char="•"/>
            </a:pPr>
            <a:r>
              <a:rPr lang="en-US" sz="2800" dirty="0"/>
              <a:t> </a:t>
            </a:r>
            <a:r>
              <a:rPr lang="en-US" sz="2800" dirty="0" smtClean="0"/>
              <a:t>Cadmium</a:t>
            </a:r>
          </a:p>
          <a:p>
            <a:pPr lvl="1">
              <a:buFont typeface="Wingdings" panose="05000000000000000000" pitchFamily="2" charset="2"/>
              <a:buChar char="v"/>
            </a:pPr>
            <a:r>
              <a:rPr lang="en-US" sz="2600" dirty="0" smtClean="0"/>
              <a:t> Long term exposure may result in kidney damage, increased risk of prostate and lung cancer</a:t>
            </a:r>
          </a:p>
          <a:p>
            <a:pPr>
              <a:buFont typeface="Arial" panose="020B0604020202020204" pitchFamily="34" charset="0"/>
              <a:buChar char="•"/>
            </a:pPr>
            <a:r>
              <a:rPr lang="en-US" sz="2800" dirty="0"/>
              <a:t> </a:t>
            </a:r>
            <a:r>
              <a:rPr lang="en-US" sz="2800" dirty="0" smtClean="0"/>
              <a:t>Inorganic arsenic</a:t>
            </a:r>
          </a:p>
          <a:p>
            <a:pPr lvl="1">
              <a:buFont typeface="Wingdings" panose="05000000000000000000" pitchFamily="2" charset="2"/>
              <a:buChar char="v"/>
            </a:pPr>
            <a:r>
              <a:rPr lang="en-US" sz="2600" dirty="0" smtClean="0"/>
              <a:t> Skin irritant, damage to your nervous system, liver damage, may cause lung cancer</a:t>
            </a:r>
            <a:endParaRPr lang="en-US" sz="2600" dirty="0"/>
          </a:p>
        </p:txBody>
      </p:sp>
    </p:spTree>
    <p:extLst>
      <p:ext uri="{BB962C8B-B14F-4D97-AF65-F5344CB8AC3E}">
        <p14:creationId xmlns:p14="http://schemas.microsoft.com/office/powerpoint/2010/main" val="8946989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Hazards</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dirty="0" smtClean="0"/>
              <a:t> Media ricochet</a:t>
            </a:r>
          </a:p>
          <a:p>
            <a:pPr>
              <a:buFont typeface="Arial" panose="020B0604020202020204" pitchFamily="34" charset="0"/>
              <a:buChar char="•"/>
            </a:pPr>
            <a:r>
              <a:rPr lang="en-US" sz="2800" dirty="0"/>
              <a:t> </a:t>
            </a:r>
            <a:r>
              <a:rPr lang="en-US" sz="2800" dirty="0" smtClean="0"/>
              <a:t>Being “shot” by another blaster</a:t>
            </a:r>
          </a:p>
          <a:p>
            <a:pPr>
              <a:buFont typeface="Arial" panose="020B0604020202020204" pitchFamily="34" charset="0"/>
              <a:buChar char="•"/>
            </a:pPr>
            <a:r>
              <a:rPr lang="en-US" sz="2800" dirty="0"/>
              <a:t> </a:t>
            </a:r>
            <a:r>
              <a:rPr lang="en-US" sz="2800" dirty="0" smtClean="0"/>
              <a:t>Jammed hose</a:t>
            </a:r>
          </a:p>
          <a:p>
            <a:pPr>
              <a:buFont typeface="Arial" panose="020B0604020202020204" pitchFamily="34" charset="0"/>
              <a:buChar char="•"/>
            </a:pPr>
            <a:r>
              <a:rPr lang="en-US" sz="2800" dirty="0"/>
              <a:t> </a:t>
            </a:r>
            <a:r>
              <a:rPr lang="en-US" sz="2800" dirty="0" smtClean="0"/>
              <a:t>Fall from height</a:t>
            </a:r>
          </a:p>
          <a:p>
            <a:pPr>
              <a:buFont typeface="Arial" panose="020B0604020202020204" pitchFamily="34" charset="0"/>
              <a:buChar char="•"/>
            </a:pPr>
            <a:r>
              <a:rPr lang="en-US" sz="2800" dirty="0"/>
              <a:t> </a:t>
            </a:r>
            <a:r>
              <a:rPr lang="en-US" sz="2800" dirty="0" smtClean="0"/>
              <a:t>Fatigue</a:t>
            </a:r>
          </a:p>
          <a:p>
            <a:pPr>
              <a:buFont typeface="Arial" panose="020B0604020202020204" pitchFamily="34" charset="0"/>
              <a:buChar char="•"/>
            </a:pPr>
            <a:r>
              <a:rPr lang="en-US" sz="2800" dirty="0"/>
              <a:t> </a:t>
            </a:r>
            <a:r>
              <a:rPr lang="en-US" sz="2800" dirty="0" smtClean="0"/>
              <a:t>Carbon Monoxide exposure</a:t>
            </a:r>
            <a:endParaRPr lang="en-US" sz="2800" dirty="0"/>
          </a:p>
        </p:txBody>
      </p:sp>
      <p:graphicFrame>
        <p:nvGraphicFramePr>
          <p:cNvPr id="4" name="Object 1028"/>
          <p:cNvGraphicFramePr>
            <a:graphicFrameLocks noChangeAspect="1"/>
          </p:cNvGraphicFramePr>
          <p:nvPr>
            <p:extLst>
              <p:ext uri="{D42A27DB-BD31-4B8C-83A1-F6EECF244321}">
                <p14:modId xmlns:p14="http://schemas.microsoft.com/office/powerpoint/2010/main" val="4099203529"/>
              </p:ext>
            </p:extLst>
          </p:nvPr>
        </p:nvGraphicFramePr>
        <p:xfrm>
          <a:off x="5638800" y="2743200"/>
          <a:ext cx="3200400" cy="3073400"/>
        </p:xfrm>
        <a:graphic>
          <a:graphicData uri="http://schemas.openxmlformats.org/presentationml/2006/ole">
            <mc:AlternateContent xmlns:mc="http://schemas.openxmlformats.org/markup-compatibility/2006">
              <mc:Choice xmlns:v="urn:schemas-microsoft-com:vml" Requires="v">
                <p:oleObj spid="_x0000_s110614" name="Clip" r:id="rId3" imgW="4303713" imgH="4132263" progId="MS_ClipArt_Gallery.2">
                  <p:embed/>
                </p:oleObj>
              </mc:Choice>
              <mc:Fallback>
                <p:oleObj name="Clip" r:id="rId3" imgW="4303713" imgH="4132263" progId="MS_ClipArt_Gallery.2">
                  <p:embed/>
                  <p:pic>
                    <p:nvPicPr>
                      <p:cNvPr id="45060" name="Object 1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2743200"/>
                        <a:ext cx="3200400" cy="307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1406531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4"/>
          <p:cNvSpPr>
            <a:spLocks noGrp="1"/>
          </p:cNvSpPr>
          <p:nvPr>
            <p:ph type="ctrTitle"/>
          </p:nvPr>
        </p:nvSpPr>
        <p:spPr/>
        <p:txBody>
          <a:bodyPr/>
          <a:lstStyle/>
          <a:p>
            <a:r>
              <a:rPr lang="en-US" altLang="en-US" smtClean="0"/>
              <a:t>Getting Organized</a:t>
            </a:r>
          </a:p>
        </p:txBody>
      </p:sp>
      <p:sp>
        <p:nvSpPr>
          <p:cNvPr id="46083" name="Subtitle 5"/>
          <p:cNvSpPr>
            <a:spLocks noGrp="1"/>
          </p:cNvSpPr>
          <p:nvPr>
            <p:ph type="subTitle" idx="1"/>
          </p:nvPr>
        </p:nvSpPr>
        <p:spPr/>
        <p:txBody>
          <a:bodyPr/>
          <a:lstStyle/>
          <a:p>
            <a:r>
              <a:rPr lang="en-US" altLang="en-US" smtClean="0"/>
              <a:t>Chapter 3</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788453" y="609600"/>
            <a:ext cx="7999413" cy="1143000"/>
          </a:xfrm>
        </p:spPr>
        <p:txBody>
          <a:bodyPr>
            <a:normAutofit fontScale="90000"/>
          </a:bodyPr>
          <a:lstStyle/>
          <a:p>
            <a:r>
              <a:rPr lang="en-US" altLang="en-US" dirty="0" smtClean="0"/>
              <a:t>Safety &amp; Health Management System (SHMS)</a:t>
            </a:r>
          </a:p>
        </p:txBody>
      </p:sp>
      <p:sp>
        <p:nvSpPr>
          <p:cNvPr id="47107" name="Content Placeholder 2"/>
          <p:cNvSpPr>
            <a:spLocks noGrp="1"/>
          </p:cNvSpPr>
          <p:nvPr>
            <p:ph idx="1"/>
          </p:nvPr>
        </p:nvSpPr>
        <p:spPr/>
        <p:txBody>
          <a:bodyPr>
            <a:normAutofit/>
          </a:bodyPr>
          <a:lstStyle/>
          <a:p>
            <a:r>
              <a:rPr lang="en-US" altLang="en-US" sz="2800" b="1" dirty="0" smtClean="0"/>
              <a:t>Construction</a:t>
            </a:r>
            <a:r>
              <a:rPr lang="en-US" altLang="en-US" sz="2800" dirty="0" smtClean="0"/>
              <a:t>: Accident Prevention Program (APP) Required</a:t>
            </a:r>
          </a:p>
          <a:p>
            <a:pPr>
              <a:buFont typeface="Arial" panose="020B0604020202020204" pitchFamily="34" charset="0"/>
              <a:buChar char="•"/>
            </a:pPr>
            <a:r>
              <a:rPr lang="en-US" altLang="en-US" sz="2800" dirty="0" smtClean="0"/>
              <a:t> 5 primary elements of SHMS</a:t>
            </a:r>
          </a:p>
          <a:p>
            <a:pPr lvl="1">
              <a:buFont typeface="Wingdings" panose="05000000000000000000" pitchFamily="2" charset="2"/>
              <a:buChar char="v"/>
            </a:pPr>
            <a:r>
              <a:rPr lang="en-US" altLang="en-US" sz="2600" dirty="0" smtClean="0"/>
              <a:t> Management Commitment</a:t>
            </a:r>
          </a:p>
          <a:p>
            <a:pPr lvl="1">
              <a:buFont typeface="Wingdings" panose="05000000000000000000" pitchFamily="2" charset="2"/>
              <a:buChar char="v"/>
            </a:pPr>
            <a:r>
              <a:rPr lang="en-US" altLang="en-US" sz="2600" dirty="0" smtClean="0"/>
              <a:t> Employee Involvement</a:t>
            </a:r>
          </a:p>
          <a:p>
            <a:pPr lvl="1">
              <a:buFont typeface="Wingdings" panose="05000000000000000000" pitchFamily="2" charset="2"/>
              <a:buChar char="v"/>
            </a:pPr>
            <a:r>
              <a:rPr lang="en-US" altLang="en-US" sz="2600" dirty="0" smtClean="0"/>
              <a:t> Workplace Analysis</a:t>
            </a:r>
          </a:p>
          <a:p>
            <a:pPr lvl="1">
              <a:buFont typeface="Wingdings" panose="05000000000000000000" pitchFamily="2" charset="2"/>
              <a:buChar char="v"/>
            </a:pPr>
            <a:r>
              <a:rPr lang="en-US" altLang="en-US" sz="2600" dirty="0" smtClean="0"/>
              <a:t> Hazard Prevention and Control</a:t>
            </a:r>
          </a:p>
          <a:p>
            <a:pPr lvl="1">
              <a:buFont typeface="Wingdings" panose="05000000000000000000" pitchFamily="2" charset="2"/>
              <a:buChar char="v"/>
            </a:pPr>
            <a:r>
              <a:rPr lang="en-US" altLang="en-US" sz="2600" dirty="0" smtClean="0"/>
              <a:t> Safety and Health Training</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dirty="0" smtClean="0"/>
              <a:t>Why a SHMS?</a:t>
            </a:r>
          </a:p>
        </p:txBody>
      </p:sp>
      <p:sp>
        <p:nvSpPr>
          <p:cNvPr id="48131" name="Content Placeholder 2"/>
          <p:cNvSpPr>
            <a:spLocks noGrp="1"/>
          </p:cNvSpPr>
          <p:nvPr>
            <p:ph idx="1"/>
          </p:nvPr>
        </p:nvSpPr>
        <p:spPr/>
        <p:txBody>
          <a:bodyPr>
            <a:normAutofit/>
          </a:bodyPr>
          <a:lstStyle/>
          <a:p>
            <a:pPr>
              <a:buFont typeface="Arial" panose="020B0604020202020204" pitchFamily="34" charset="0"/>
              <a:buChar char="•"/>
            </a:pPr>
            <a:r>
              <a:rPr lang="en-US" altLang="en-US" sz="2800" dirty="0" smtClean="0"/>
              <a:t> Supports organizational philosophy</a:t>
            </a:r>
          </a:p>
          <a:p>
            <a:pPr>
              <a:buFont typeface="Arial" panose="020B0604020202020204" pitchFamily="34" charset="0"/>
              <a:buChar char="•"/>
            </a:pPr>
            <a:r>
              <a:rPr lang="en-US" altLang="en-US" sz="2800" dirty="0" smtClean="0"/>
              <a:t> Communication of H&amp;S goals</a:t>
            </a:r>
          </a:p>
          <a:p>
            <a:pPr>
              <a:buFont typeface="Arial" panose="020B0604020202020204" pitchFamily="34" charset="0"/>
              <a:buChar char="•"/>
            </a:pPr>
            <a:r>
              <a:rPr lang="en-US" altLang="en-US" sz="2800" dirty="0" smtClean="0"/>
              <a:t> Accountability</a:t>
            </a:r>
          </a:p>
          <a:p>
            <a:pPr>
              <a:buFont typeface="Arial" panose="020B0604020202020204" pitchFamily="34" charset="0"/>
              <a:buChar char="•"/>
            </a:pPr>
            <a:r>
              <a:rPr lang="en-US" altLang="en-US" sz="2800" b="1" dirty="0" smtClean="0"/>
              <a:t> Long term solutions implemented rather than one-time or short-term fixes</a:t>
            </a:r>
            <a:endParaRPr lang="en-US" altLang="en-US" sz="2800" dirty="0" smtClean="0"/>
          </a:p>
          <a:p>
            <a:pPr>
              <a:buFont typeface="Arial" panose="020B0604020202020204" pitchFamily="34" charset="0"/>
              <a:buChar char="•"/>
            </a:pPr>
            <a:r>
              <a:rPr lang="en-US" altLang="en-US" sz="2800" dirty="0" smtClean="0"/>
              <a:t> Evaluation over time promotes improvement</a:t>
            </a:r>
          </a:p>
          <a:p>
            <a:pPr>
              <a:buFont typeface="Arial" panose="020B0604020202020204" pitchFamily="34" charset="0"/>
              <a:buChar char="•"/>
            </a:pPr>
            <a:r>
              <a:rPr lang="en-US" altLang="en-US" sz="2800" dirty="0" smtClean="0"/>
              <a:t> Positive bottom line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smtClean="0"/>
              <a:t>Getting Started</a:t>
            </a:r>
          </a:p>
        </p:txBody>
      </p:sp>
      <p:sp>
        <p:nvSpPr>
          <p:cNvPr id="49155" name="Content Placeholder 2"/>
          <p:cNvSpPr>
            <a:spLocks noGrp="1"/>
          </p:cNvSpPr>
          <p:nvPr>
            <p:ph idx="1"/>
          </p:nvPr>
        </p:nvSpPr>
        <p:spPr/>
        <p:txBody>
          <a:bodyPr>
            <a:noAutofit/>
          </a:bodyPr>
          <a:lstStyle/>
          <a:p>
            <a:pPr>
              <a:buFont typeface="Arial" panose="020B0604020202020204" pitchFamily="34" charset="0"/>
              <a:buChar char="•"/>
            </a:pPr>
            <a:r>
              <a:rPr lang="en-US" altLang="en-US" sz="2800" dirty="0" smtClean="0"/>
              <a:t> Create a health and safety vision statement </a:t>
            </a:r>
          </a:p>
          <a:p>
            <a:pPr>
              <a:buFont typeface="Arial" panose="020B0604020202020204" pitchFamily="34" charset="0"/>
              <a:buChar char="•"/>
            </a:pPr>
            <a:r>
              <a:rPr lang="en-US" altLang="en-US" sz="2800" dirty="0" smtClean="0"/>
              <a:t> Place one person in charge</a:t>
            </a:r>
          </a:p>
          <a:p>
            <a:pPr>
              <a:buFont typeface="Arial" panose="020B0604020202020204" pitchFamily="34" charset="0"/>
              <a:buChar char="•"/>
            </a:pPr>
            <a:r>
              <a:rPr lang="en-US" altLang="en-US" sz="2800" dirty="0" smtClean="0"/>
              <a:t> Develop health and safety policy statement</a:t>
            </a:r>
          </a:p>
          <a:p>
            <a:pPr>
              <a:buFont typeface="Arial" panose="020B0604020202020204" pitchFamily="34" charset="0"/>
              <a:buChar char="•"/>
            </a:pPr>
            <a:r>
              <a:rPr lang="en-US" altLang="en-US" sz="2800" dirty="0" smtClean="0"/>
              <a:t> Develop Health and Safety Committee</a:t>
            </a:r>
          </a:p>
          <a:p>
            <a:pPr>
              <a:buFont typeface="Arial" panose="020B0604020202020204" pitchFamily="34" charset="0"/>
              <a:buChar char="•"/>
            </a:pPr>
            <a:r>
              <a:rPr lang="en-US" altLang="en-US" sz="2800" dirty="0" smtClean="0"/>
              <a:t> Get records in place</a:t>
            </a:r>
          </a:p>
          <a:p>
            <a:endParaRPr lang="en-US" altLang="en-US" sz="2800" dirty="0"/>
          </a:p>
          <a:p>
            <a:pPr>
              <a:buFont typeface="Wingdings" panose="05000000000000000000" pitchFamily="2" charset="2"/>
              <a:buChar char="v"/>
            </a:pPr>
            <a:r>
              <a:rPr lang="en-US" altLang="en-US" sz="2800" dirty="0" smtClean="0"/>
              <a:t> Appendix VI: MIOSHA Safety and Health Management System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Employer’s Responsibilities</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sz="2800" dirty="0"/>
              <a:t> </a:t>
            </a:r>
            <a:r>
              <a:rPr lang="en-US" sz="2800" dirty="0" smtClean="0"/>
              <a:t>Furnish to </a:t>
            </a:r>
            <a:r>
              <a:rPr lang="en-US" sz="2800" dirty="0"/>
              <a:t>each employee, employment and a place of employment, that is free from recognized hazards that are causing, or likely to cause, death or serious physical harm</a:t>
            </a:r>
          </a:p>
          <a:p>
            <a:pPr>
              <a:buFont typeface="Arial" panose="020B0604020202020204" pitchFamily="34" charset="0"/>
              <a:buChar char="•"/>
            </a:pPr>
            <a:r>
              <a:rPr lang="en-US" sz="2800" dirty="0" smtClean="0"/>
              <a:t> Comply </a:t>
            </a:r>
            <a:r>
              <a:rPr lang="en-US" sz="2800" dirty="0"/>
              <a:t>with standards, regulations and orders issued pursuant to the Act</a:t>
            </a:r>
          </a:p>
          <a:p>
            <a:pPr>
              <a:buFont typeface="Arial" panose="020B0604020202020204" pitchFamily="34" charset="0"/>
              <a:buChar char="•"/>
            </a:pPr>
            <a:endParaRPr lang="en-US" dirty="0"/>
          </a:p>
        </p:txBody>
      </p:sp>
      <p:pic>
        <p:nvPicPr>
          <p:cNvPr id="5" name="Picture 4"/>
          <p:cNvPicPr>
            <a:picLocks noChangeAspect="1"/>
          </p:cNvPicPr>
          <p:nvPr/>
        </p:nvPicPr>
        <p:blipFill>
          <a:blip r:embed="rId2"/>
          <a:stretch>
            <a:fillRect/>
          </a:stretch>
        </p:blipFill>
        <p:spPr>
          <a:xfrm>
            <a:off x="5334000" y="4045246"/>
            <a:ext cx="2895851" cy="2139881"/>
          </a:xfrm>
          <a:prstGeom prst="rect">
            <a:avLst/>
          </a:prstGeom>
        </p:spPr>
      </p:pic>
      <p:sp>
        <p:nvSpPr>
          <p:cNvPr id="6" name="&quot;No&quot; Symbol 5"/>
          <p:cNvSpPr/>
          <p:nvPr/>
        </p:nvSpPr>
        <p:spPr bwMode="auto">
          <a:xfrm>
            <a:off x="5520878" y="3967293"/>
            <a:ext cx="2522094" cy="2295786"/>
          </a:xfrm>
          <a:prstGeom prst="noSmoking">
            <a:avLst>
              <a:gd name="adj" fmla="val 4830"/>
            </a:avLst>
          </a:prstGeom>
          <a:solidFill>
            <a:srgbClr val="FF0000"/>
          </a:solidFill>
          <a:ln w="12700" cap="flat" cmpd="sng" algn="ctr">
            <a:solidFill>
              <a:schemeClr val="tx1"/>
            </a:solidFill>
            <a:prstDash val="solid"/>
            <a:round/>
            <a:headEnd type="none" w="sm" len="sm"/>
            <a:tailEnd type="none" w="sm" len="sm"/>
          </a:ln>
          <a:effectLst/>
        </p:spPr>
        <p:txBody>
          <a:bodyPr/>
          <a:lstStyle/>
          <a:p>
            <a:pPr>
              <a:defRPr/>
            </a:pPr>
            <a:endParaRPr lang="en-US"/>
          </a:p>
        </p:txBody>
      </p:sp>
    </p:spTree>
    <p:extLst>
      <p:ext uri="{BB962C8B-B14F-4D97-AF65-F5344CB8AC3E}">
        <p14:creationId xmlns:p14="http://schemas.microsoft.com/office/powerpoint/2010/main" val="17854780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smtClean="0"/>
              <a:t>H&amp;S Vision Statement Example</a:t>
            </a:r>
          </a:p>
        </p:txBody>
      </p:sp>
      <p:sp>
        <p:nvSpPr>
          <p:cNvPr id="2" name="Content Placeholder 1"/>
          <p:cNvSpPr>
            <a:spLocks noGrp="1"/>
          </p:cNvSpPr>
          <p:nvPr>
            <p:ph idx="1"/>
          </p:nvPr>
        </p:nvSpPr>
        <p:spPr>
          <a:xfrm>
            <a:off x="822959" y="1845734"/>
            <a:ext cx="7711441" cy="4023360"/>
          </a:xfrm>
        </p:spPr>
        <p:txBody>
          <a:bodyPr>
            <a:noAutofit/>
          </a:bodyPr>
          <a:lstStyle/>
          <a:p>
            <a:pPr marL="0" indent="0">
              <a:buNone/>
            </a:pPr>
            <a:r>
              <a:rPr lang="en-US" sz="2200" dirty="0" smtClean="0"/>
              <a:t>We embrace these five fundamental beliefs:</a:t>
            </a:r>
          </a:p>
          <a:p>
            <a:pPr marL="971550" lvl="1" indent="-514350">
              <a:buFont typeface="+mj-lt"/>
              <a:buAutoNum type="arabicPeriod"/>
            </a:pPr>
            <a:r>
              <a:rPr lang="en-US" sz="2200" dirty="0" smtClean="0"/>
              <a:t>The health and safety of people are valued above all else.</a:t>
            </a:r>
          </a:p>
          <a:p>
            <a:pPr marL="971550" lvl="1" indent="-514350">
              <a:buFont typeface="+mj-lt"/>
              <a:buAutoNum type="arabicPeriod"/>
            </a:pPr>
            <a:r>
              <a:rPr lang="en-US" sz="2200" dirty="0" smtClean="0"/>
              <a:t>All occupational injuries and illnesses can be prevented. </a:t>
            </a:r>
          </a:p>
          <a:p>
            <a:pPr marL="971550" lvl="1" indent="-514350">
              <a:buFont typeface="+mj-lt"/>
              <a:buAutoNum type="arabicPeriod"/>
            </a:pPr>
            <a:r>
              <a:rPr lang="en-US" sz="2200" dirty="0" smtClean="0"/>
              <a:t>Excellence in safety is compatible with excellence in other business parameters such as quality, productivity and profitability; they are mutually supportive. Safe, healthy employees have a positive impact on all operations and customers, and enhance credibility in the community.</a:t>
            </a:r>
          </a:p>
          <a:p>
            <a:pPr marL="971550" lvl="1" indent="-514350">
              <a:buFont typeface="+mj-lt"/>
              <a:buAutoNum type="arabicPeriod"/>
            </a:pPr>
            <a:r>
              <a:rPr lang="en-US" sz="2200" dirty="0" smtClean="0"/>
              <a:t>Safety must be made an integral part of everything we do.</a:t>
            </a:r>
            <a:endParaRPr lang="en-US" sz="2200" dirty="0"/>
          </a:p>
          <a:p>
            <a:pPr marL="971550" lvl="1" indent="-514350">
              <a:buFont typeface="+mj-lt"/>
              <a:buAutoNum type="arabicPeriod"/>
            </a:pPr>
            <a:r>
              <a:rPr lang="en-US" sz="2200" dirty="0" smtClean="0"/>
              <a:t>Good Safety is the result of attitudes and beliefs of people. Most </a:t>
            </a:r>
            <a:r>
              <a:rPr lang="en-US" sz="2200" dirty="0"/>
              <a:t>injuries and safety incidents occur because of lack of attention to proper engineering controls and work </a:t>
            </a:r>
            <a:r>
              <a:rPr lang="en-US" sz="2200" dirty="0" smtClean="0"/>
              <a:t>practices.</a:t>
            </a:r>
            <a:endParaRPr lang="en-US" sz="2200" dirty="0"/>
          </a:p>
        </p:txBody>
      </p:sp>
    </p:spTree>
    <p:extLst>
      <p:ext uri="{BB962C8B-B14F-4D97-AF65-F5344CB8AC3E}">
        <p14:creationId xmlns:p14="http://schemas.microsoft.com/office/powerpoint/2010/main" val="32288961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ltLang="en-US" dirty="0" smtClean="0"/>
              <a:t>H&amp;S Policy Statement (Example)</a:t>
            </a:r>
          </a:p>
        </p:txBody>
      </p:sp>
      <p:sp>
        <p:nvSpPr>
          <p:cNvPr id="51203" name="Content Placeholder 2"/>
          <p:cNvSpPr>
            <a:spLocks noGrp="1"/>
          </p:cNvSpPr>
          <p:nvPr>
            <p:ph idx="1"/>
          </p:nvPr>
        </p:nvSpPr>
        <p:spPr>
          <a:xfrm>
            <a:off x="807145" y="2005806"/>
            <a:ext cx="3201987" cy="4114800"/>
          </a:xfrm>
        </p:spPr>
        <p:txBody>
          <a:bodyPr/>
          <a:lstStyle/>
          <a:p>
            <a:r>
              <a:rPr lang="en-US" altLang="en-US" sz="2800" dirty="0" smtClean="0"/>
              <a:t>A H&amp;S policy statement should provide a clear indication of the company's objectives and plans for health and safety.</a:t>
            </a:r>
          </a:p>
          <a:p>
            <a:endParaRPr lang="en-US" altLang="en-US" dirty="0" smtClean="0"/>
          </a:p>
        </p:txBody>
      </p:sp>
      <p:pic>
        <p:nvPicPr>
          <p:cNvPr id="5120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1905000"/>
            <a:ext cx="44561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4"/>
          <p:cNvSpPr>
            <a:spLocks noGrp="1"/>
          </p:cNvSpPr>
          <p:nvPr>
            <p:ph type="ctrTitle"/>
          </p:nvPr>
        </p:nvSpPr>
        <p:spPr/>
        <p:txBody>
          <a:bodyPr/>
          <a:lstStyle/>
          <a:p>
            <a:r>
              <a:rPr lang="en-US" altLang="en-US" smtClean="0"/>
              <a:t>Air Sampling</a:t>
            </a:r>
          </a:p>
        </p:txBody>
      </p:sp>
      <p:sp>
        <p:nvSpPr>
          <p:cNvPr id="52227" name="Subtitle 5"/>
          <p:cNvSpPr>
            <a:spLocks noGrp="1"/>
          </p:cNvSpPr>
          <p:nvPr>
            <p:ph type="subTitle" idx="1"/>
          </p:nvPr>
        </p:nvSpPr>
        <p:spPr/>
        <p:txBody>
          <a:bodyPr/>
          <a:lstStyle/>
          <a:p>
            <a:r>
              <a:rPr lang="en-US" altLang="en-US" smtClean="0"/>
              <a:t>Chapter 4</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dirty="0" smtClean="0"/>
              <a:t>Permissible Exposure Limit (PEL)</a:t>
            </a:r>
          </a:p>
        </p:txBody>
      </p:sp>
      <p:sp>
        <p:nvSpPr>
          <p:cNvPr id="53251" name="Content Placeholder 2"/>
          <p:cNvSpPr>
            <a:spLocks noGrp="1"/>
          </p:cNvSpPr>
          <p:nvPr>
            <p:ph idx="1"/>
          </p:nvPr>
        </p:nvSpPr>
        <p:spPr/>
        <p:txBody>
          <a:bodyPr>
            <a:normAutofit/>
          </a:bodyPr>
          <a:lstStyle/>
          <a:p>
            <a:pPr>
              <a:buFont typeface="Arial" panose="020B0604020202020204" pitchFamily="34" charset="0"/>
              <a:buChar char="•"/>
            </a:pPr>
            <a:r>
              <a:rPr lang="en-US" altLang="en-US" sz="2800" dirty="0" smtClean="0"/>
              <a:t> PEL – Permissible Exposure Limit: CANNOT be exposed to an airborne concentration of respirable crystalline silica in excess of 50 μg/m</a:t>
            </a:r>
            <a:r>
              <a:rPr lang="en-US" altLang="en-US" sz="2800" baseline="30000" dirty="0" smtClean="0"/>
              <a:t>3</a:t>
            </a:r>
            <a:r>
              <a:rPr lang="en-US" altLang="en-US" sz="2800" dirty="0" smtClean="0"/>
              <a:t>, calculated as an 8-hour TWA </a:t>
            </a:r>
          </a:p>
          <a:p>
            <a:pPr>
              <a:buFont typeface="Arial" panose="020B0604020202020204" pitchFamily="34" charset="0"/>
              <a:buChar char="•"/>
            </a:pPr>
            <a:r>
              <a:rPr lang="en-US" altLang="en-US" sz="2800" dirty="0" smtClean="0"/>
              <a:t> Time-weighted average (TWA) means the employee's average airborne exposure in any 8-hour work shift of a 40-hour workweek that shall not be exceeded</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smtClean="0"/>
              <a:t>Action Level (AL)</a:t>
            </a:r>
          </a:p>
        </p:txBody>
      </p:sp>
      <p:sp>
        <p:nvSpPr>
          <p:cNvPr id="54275" name="Content Placeholder 2"/>
          <p:cNvSpPr>
            <a:spLocks noGrp="1"/>
          </p:cNvSpPr>
          <p:nvPr>
            <p:ph idx="1"/>
          </p:nvPr>
        </p:nvSpPr>
        <p:spPr/>
        <p:txBody>
          <a:bodyPr>
            <a:normAutofit/>
          </a:bodyPr>
          <a:lstStyle/>
          <a:p>
            <a:r>
              <a:rPr lang="en-US" altLang="en-US" sz="2800" dirty="0" smtClean="0"/>
              <a:t>Action level – AL: concentration of airborne respirable crystalline silica of 25 μg/m</a:t>
            </a:r>
            <a:r>
              <a:rPr lang="en-US" altLang="en-US" sz="2800" baseline="30000" dirty="0" smtClean="0"/>
              <a:t>3</a:t>
            </a:r>
            <a:r>
              <a:rPr lang="en-US" altLang="en-US" sz="2800" dirty="0" smtClean="0"/>
              <a:t>, calculated as an 8-hour TWA</a:t>
            </a:r>
          </a:p>
        </p:txBody>
      </p:sp>
      <p:pic>
        <p:nvPicPr>
          <p:cNvPr id="2" name="Picture 1"/>
          <p:cNvPicPr>
            <a:picLocks noChangeAspect="1"/>
          </p:cNvPicPr>
          <p:nvPr/>
        </p:nvPicPr>
        <p:blipFill>
          <a:blip r:embed="rId2"/>
          <a:stretch>
            <a:fillRect/>
          </a:stretch>
        </p:blipFill>
        <p:spPr>
          <a:xfrm>
            <a:off x="4038600" y="3074955"/>
            <a:ext cx="4343400" cy="2882932"/>
          </a:xfrm>
          <a:prstGeom prst="rect">
            <a:avLst/>
          </a:prstGeom>
        </p:spPr>
      </p:pic>
      <p:sp>
        <p:nvSpPr>
          <p:cNvPr id="3" name="Rectangle 2"/>
          <p:cNvSpPr/>
          <p:nvPr/>
        </p:nvSpPr>
        <p:spPr>
          <a:xfrm>
            <a:off x="4038600" y="5943600"/>
            <a:ext cx="4343400" cy="430887"/>
          </a:xfrm>
          <a:prstGeom prst="rect">
            <a:avLst/>
          </a:prstGeom>
        </p:spPr>
        <p:txBody>
          <a:bodyPr wrap="square">
            <a:spAutoFit/>
          </a:bodyPr>
          <a:lstStyle/>
          <a:p>
            <a:r>
              <a:rPr lang="en-US" sz="1100" dirty="0"/>
              <a:t>https://www.irmi.com/articles/expert-commentary/silica-the-next-environmental-issue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838200" y="609600"/>
            <a:ext cx="7618413" cy="1143000"/>
          </a:xfrm>
        </p:spPr>
        <p:txBody>
          <a:bodyPr/>
          <a:lstStyle/>
          <a:p>
            <a:r>
              <a:rPr lang="en-US" altLang="en-US" dirty="0" smtClean="0"/>
              <a:t>Assess Employee Exposure</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defRPr/>
            </a:pPr>
            <a:r>
              <a:rPr lang="en-US" sz="2800" dirty="0" smtClean="0"/>
              <a:t> When performing abrasive blasting using silica sand or blasting on a silica-containing substrate: </a:t>
            </a:r>
          </a:p>
          <a:p>
            <a:pPr>
              <a:defRPr/>
            </a:pPr>
            <a:r>
              <a:rPr lang="en-US" sz="2800" dirty="0" smtClean="0">
                <a:solidFill>
                  <a:srgbClr val="C00000"/>
                </a:solidFill>
              </a:rPr>
              <a:t>Exposure assessment required when an employee is or may reasonably be expected to be exposed to respirable crystalline silica </a:t>
            </a:r>
            <a:r>
              <a:rPr lang="en-US" sz="2800" b="1" dirty="0" smtClean="0">
                <a:solidFill>
                  <a:srgbClr val="C00000"/>
                </a:solidFill>
              </a:rPr>
              <a:t>at or above the action level (25µg/m</a:t>
            </a:r>
            <a:r>
              <a:rPr lang="en-US" sz="2800" b="1" baseline="30000" dirty="0" smtClean="0">
                <a:solidFill>
                  <a:srgbClr val="C00000"/>
                </a:solidFill>
              </a:rPr>
              <a:t>3</a:t>
            </a:r>
            <a:r>
              <a:rPr lang="en-US" sz="2800" b="1" dirty="0" smtClean="0">
                <a:solidFill>
                  <a:srgbClr val="C00000"/>
                </a:solidFill>
              </a:rPr>
              <a: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838200" y="609600"/>
            <a:ext cx="7542213" cy="1143000"/>
          </a:xfrm>
        </p:spPr>
        <p:txBody>
          <a:bodyPr/>
          <a:lstStyle/>
          <a:p>
            <a:r>
              <a:rPr lang="en-US" altLang="en-US" dirty="0" smtClean="0"/>
              <a:t>Assess Employee Exposure</a:t>
            </a:r>
          </a:p>
        </p:txBody>
      </p:sp>
      <p:sp>
        <p:nvSpPr>
          <p:cNvPr id="56323" name="Content Placeholder 2"/>
          <p:cNvSpPr>
            <a:spLocks noGrp="1"/>
          </p:cNvSpPr>
          <p:nvPr>
            <p:ph idx="1"/>
          </p:nvPr>
        </p:nvSpPr>
        <p:spPr/>
        <p:txBody>
          <a:bodyPr/>
          <a:lstStyle/>
          <a:p>
            <a:pPr>
              <a:buFont typeface="Arial" panose="020B0604020202020204" pitchFamily="34" charset="0"/>
              <a:buChar char="•"/>
            </a:pPr>
            <a:r>
              <a:rPr lang="en-US" altLang="en-US" sz="2800" dirty="0" smtClean="0"/>
              <a:t> 2 Options to assess employee exposure:</a:t>
            </a:r>
          </a:p>
          <a:p>
            <a:pPr lvl="1">
              <a:buFont typeface="Wingdings" panose="05000000000000000000" pitchFamily="2" charset="2"/>
              <a:buChar char="v"/>
            </a:pPr>
            <a:r>
              <a:rPr lang="en-US" altLang="en-US" sz="2600" dirty="0" smtClean="0"/>
              <a:t> Performance Option</a:t>
            </a:r>
          </a:p>
          <a:p>
            <a:pPr lvl="1">
              <a:buFont typeface="Wingdings" panose="05000000000000000000" pitchFamily="2" charset="2"/>
              <a:buChar char="v"/>
            </a:pPr>
            <a:r>
              <a:rPr lang="en-US" altLang="en-US" sz="2600" dirty="0" smtClean="0"/>
              <a:t> Scheduled Monitoring</a:t>
            </a:r>
          </a:p>
        </p:txBody>
      </p:sp>
      <p:pic>
        <p:nvPicPr>
          <p:cNvPr id="5632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819400"/>
            <a:ext cx="374015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838200" y="609600"/>
            <a:ext cx="7389813" cy="1143000"/>
          </a:xfrm>
        </p:spPr>
        <p:txBody>
          <a:bodyPr/>
          <a:lstStyle/>
          <a:p>
            <a:r>
              <a:rPr lang="en-US" altLang="en-US" dirty="0" smtClean="0"/>
              <a:t>Assess Employee Exposure</a:t>
            </a:r>
          </a:p>
        </p:txBody>
      </p:sp>
      <p:sp>
        <p:nvSpPr>
          <p:cNvPr id="57347" name="Content Placeholder 2"/>
          <p:cNvSpPr>
            <a:spLocks noGrp="1"/>
          </p:cNvSpPr>
          <p:nvPr>
            <p:ph idx="1"/>
          </p:nvPr>
        </p:nvSpPr>
        <p:spPr/>
        <p:txBody>
          <a:bodyPr/>
          <a:lstStyle/>
          <a:p>
            <a:pPr>
              <a:buFont typeface="Arial" panose="020B0604020202020204" pitchFamily="34" charset="0"/>
              <a:buChar char="•"/>
            </a:pPr>
            <a:r>
              <a:rPr lang="en-US" altLang="en-US" sz="2800" b="1" dirty="0" smtClean="0"/>
              <a:t> Performance Option: </a:t>
            </a:r>
            <a:r>
              <a:rPr lang="en-US" altLang="en-US" sz="2800" dirty="0" smtClean="0"/>
              <a:t>Assess the 8-hour Time Weighted Average (TWA) using combination of air monitoring data or objective data </a:t>
            </a:r>
          </a:p>
          <a:p>
            <a:pPr lvl="1">
              <a:buFont typeface="Wingdings" panose="05000000000000000000" pitchFamily="2" charset="2"/>
              <a:buChar char="v"/>
            </a:pPr>
            <a:r>
              <a:rPr lang="en-US" altLang="en-US" sz="2600" dirty="0" smtClean="0"/>
              <a:t> Objective data: air monitoring data from industry-wide surveys</a:t>
            </a:r>
          </a:p>
          <a:p>
            <a:pPr lvl="1">
              <a:buFont typeface="Wingdings" panose="05000000000000000000" pitchFamily="2" charset="2"/>
              <a:buChar char="v"/>
            </a:pPr>
            <a:r>
              <a:rPr lang="en-US" altLang="en-US" sz="2600" dirty="0" smtClean="0"/>
              <a:t> Calculations based on substance composition and task</a:t>
            </a:r>
          </a:p>
          <a:p>
            <a:pPr lvl="1">
              <a:buFont typeface="Wingdings" panose="05000000000000000000" pitchFamily="2" charset="2"/>
              <a:buChar char="v"/>
            </a:pPr>
            <a:r>
              <a:rPr lang="en-US" altLang="en-US" sz="2600" dirty="0" smtClean="0"/>
              <a:t> Must reflect workplace conditions closely resembling or with a higher exposure potential</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822959" y="609600"/>
            <a:ext cx="7466013" cy="1143000"/>
          </a:xfrm>
        </p:spPr>
        <p:txBody>
          <a:bodyPr/>
          <a:lstStyle/>
          <a:p>
            <a:r>
              <a:rPr lang="en-US" altLang="en-US" dirty="0" smtClean="0"/>
              <a:t>Assess Employee Exposure</a:t>
            </a:r>
          </a:p>
        </p:txBody>
      </p:sp>
      <p:sp>
        <p:nvSpPr>
          <p:cNvPr id="58371" name="Content Placeholder 2"/>
          <p:cNvSpPr>
            <a:spLocks noGrp="1"/>
          </p:cNvSpPr>
          <p:nvPr>
            <p:ph idx="1"/>
          </p:nvPr>
        </p:nvSpPr>
        <p:spPr/>
        <p:txBody>
          <a:bodyPr/>
          <a:lstStyle/>
          <a:p>
            <a:pPr>
              <a:buFont typeface="Arial" panose="020B0604020202020204" pitchFamily="34" charset="0"/>
              <a:buChar char="•"/>
            </a:pPr>
            <a:r>
              <a:rPr lang="en-US" altLang="en-US" sz="2800" b="1" dirty="0" smtClean="0"/>
              <a:t> Scheduled Monitoring Option</a:t>
            </a:r>
            <a:r>
              <a:rPr lang="en-US" altLang="en-US" sz="2800" dirty="0" smtClean="0"/>
              <a:t>: </a:t>
            </a:r>
          </a:p>
          <a:p>
            <a:pPr lvl="1">
              <a:buFont typeface="Wingdings" panose="05000000000000000000" pitchFamily="2" charset="2"/>
              <a:buChar char="v"/>
            </a:pPr>
            <a:r>
              <a:rPr lang="en-US" altLang="en-US" sz="2600" b="1" dirty="0" smtClean="0"/>
              <a:t> Initial Monitoring</a:t>
            </a:r>
            <a:r>
              <a:rPr lang="en-US" altLang="en-US" sz="2600" dirty="0" smtClean="0"/>
              <a:t>: Perform 8-hour personal breathing zone air samples that reflect the exposures of employees on each shift, for each job classification, in each work area</a:t>
            </a:r>
          </a:p>
          <a:p>
            <a:pPr lvl="2"/>
            <a:r>
              <a:rPr lang="en-US" altLang="en-US" sz="2400" dirty="0" smtClean="0"/>
              <a:t>If several employees perform same task in same work area, may sample employee(s) who are expected to have the highest exposure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Breathing Zone</a:t>
            </a:r>
            <a:endParaRPr lang="en-US" dirty="0"/>
          </a:p>
        </p:txBody>
      </p:sp>
      <p:sp>
        <p:nvSpPr>
          <p:cNvPr id="3" name="Content Placeholder 2"/>
          <p:cNvSpPr>
            <a:spLocks noGrp="1"/>
          </p:cNvSpPr>
          <p:nvPr>
            <p:ph idx="1"/>
          </p:nvPr>
        </p:nvSpPr>
        <p:spPr>
          <a:xfrm>
            <a:off x="822959" y="1845734"/>
            <a:ext cx="6416041" cy="4402666"/>
          </a:xfrm>
        </p:spPr>
        <p:txBody>
          <a:bodyPr>
            <a:normAutofit/>
          </a:bodyPr>
          <a:lstStyle/>
          <a:p>
            <a:pPr>
              <a:buFont typeface="Arial" panose="020B0604020202020204" pitchFamily="34" charset="0"/>
              <a:buChar char="•"/>
            </a:pPr>
            <a:r>
              <a:rPr lang="en-US" sz="2800" dirty="0"/>
              <a:t> Breathing zone samples provide the best indication of the concentration of contaminants in the air the employee is actually breathing.</a:t>
            </a:r>
          </a:p>
          <a:p>
            <a:pPr>
              <a:buFont typeface="Arial" panose="020B0604020202020204" pitchFamily="34" charset="0"/>
              <a:buChar char="•"/>
            </a:pPr>
            <a:r>
              <a:rPr lang="en-US" sz="2800" dirty="0" smtClean="0"/>
              <a:t> Cyclone filter assembly and sampling pump</a:t>
            </a:r>
          </a:p>
          <a:p>
            <a:pPr>
              <a:buFont typeface="Arial" panose="020B0604020202020204" pitchFamily="34" charset="0"/>
              <a:buChar char="•"/>
            </a:pPr>
            <a:r>
              <a:rPr lang="en-US" sz="2800" dirty="0"/>
              <a:t> </a:t>
            </a:r>
            <a:r>
              <a:rPr lang="en-US" sz="2800" dirty="0" smtClean="0"/>
              <a:t>Place filter assembly on worker throughout work shift for up to 8 hours near face (usually within 6-9 inches). Sampling pump usually worn at belt level.</a:t>
            </a:r>
          </a:p>
        </p:txBody>
      </p:sp>
      <p:pic>
        <p:nvPicPr>
          <p:cNvPr id="4" name="Picture 3"/>
          <p:cNvPicPr>
            <a:picLocks noChangeAspect="1"/>
          </p:cNvPicPr>
          <p:nvPr/>
        </p:nvPicPr>
        <p:blipFill>
          <a:blip r:embed="rId2"/>
          <a:stretch>
            <a:fillRect/>
          </a:stretch>
        </p:blipFill>
        <p:spPr>
          <a:xfrm>
            <a:off x="7043739" y="1800227"/>
            <a:ext cx="2024061" cy="2619373"/>
          </a:xfrm>
          <a:prstGeom prst="rect">
            <a:avLst/>
          </a:prstGeom>
        </p:spPr>
      </p:pic>
      <p:pic>
        <p:nvPicPr>
          <p:cNvPr id="5" name="Picture 4"/>
          <p:cNvPicPr>
            <a:picLocks noChangeAspect="1"/>
          </p:cNvPicPr>
          <p:nvPr/>
        </p:nvPicPr>
        <p:blipFill>
          <a:blip r:embed="rId3"/>
          <a:stretch>
            <a:fillRect/>
          </a:stretch>
        </p:blipFill>
        <p:spPr>
          <a:xfrm>
            <a:off x="7467600" y="4512868"/>
            <a:ext cx="1271159" cy="1735531"/>
          </a:xfrm>
          <a:prstGeom prst="rect">
            <a:avLst/>
          </a:prstGeom>
        </p:spPr>
      </p:pic>
    </p:spTree>
    <p:extLst>
      <p:ext uri="{BB962C8B-B14F-4D97-AF65-F5344CB8AC3E}">
        <p14:creationId xmlns:p14="http://schemas.microsoft.com/office/powerpoint/2010/main" val="3420409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Employer’s Responsibilities</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sz="2800" dirty="0"/>
              <a:t> Post notices and use other appropriate means to keep employees informed of their protections and obligations under this act, including applicable rules and standards</a:t>
            </a:r>
          </a:p>
          <a:p>
            <a:pPr>
              <a:buFont typeface="Arial" panose="020B0604020202020204" pitchFamily="34" charset="0"/>
              <a:buChar char="•"/>
            </a:pPr>
            <a:r>
              <a:rPr lang="en-US" sz="2800" dirty="0" smtClean="0"/>
              <a:t> Provide </a:t>
            </a:r>
            <a:r>
              <a:rPr lang="en-US" sz="2800" dirty="0"/>
              <a:t>personal protective equipment at employer’s expense when required by a standard</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30996452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altLang="en-US" smtClean="0"/>
              <a:t>Additional Monitoring</a:t>
            </a:r>
          </a:p>
        </p:txBody>
      </p:sp>
      <p:sp>
        <p:nvSpPr>
          <p:cNvPr id="60419" name="Content Placeholder 2"/>
          <p:cNvSpPr>
            <a:spLocks noGrp="1"/>
          </p:cNvSpPr>
          <p:nvPr>
            <p:ph idx="1"/>
          </p:nvPr>
        </p:nvSpPr>
        <p:spPr/>
        <p:txBody>
          <a:bodyPr>
            <a:normAutofit/>
          </a:bodyPr>
          <a:lstStyle/>
          <a:p>
            <a:pPr>
              <a:buFont typeface="Arial" panose="020B0604020202020204" pitchFamily="34" charset="0"/>
              <a:buChar char="•"/>
            </a:pPr>
            <a:r>
              <a:rPr lang="en-US" altLang="en-US" sz="2800" dirty="0" smtClean="0"/>
              <a:t> Within 6 months: exposures are ≥ AL (25µg/m</a:t>
            </a:r>
            <a:r>
              <a:rPr lang="en-US" altLang="en-US" sz="2800" baseline="30000" dirty="0" smtClean="0"/>
              <a:t>3</a:t>
            </a:r>
            <a:r>
              <a:rPr lang="en-US" altLang="en-US" sz="2800" dirty="0" smtClean="0"/>
              <a:t>) and ≤ PEL (50µg/m</a:t>
            </a:r>
            <a:r>
              <a:rPr lang="en-US" altLang="en-US" sz="2800" baseline="30000" dirty="0" smtClean="0"/>
              <a:t>3</a:t>
            </a:r>
            <a:r>
              <a:rPr lang="en-US" altLang="en-US" sz="2800" dirty="0" smtClean="0"/>
              <a:t>).</a:t>
            </a:r>
          </a:p>
          <a:p>
            <a:pPr>
              <a:buFont typeface="Arial" panose="020B0604020202020204" pitchFamily="34" charset="0"/>
              <a:buChar char="•"/>
            </a:pPr>
            <a:r>
              <a:rPr lang="en-US" altLang="en-US" sz="2800" dirty="0" smtClean="0"/>
              <a:t> Within 3 months: exposures are &gt; PEL (50µg/m</a:t>
            </a:r>
            <a:r>
              <a:rPr lang="en-US" altLang="en-US" sz="2800" baseline="30000" dirty="0" smtClean="0"/>
              <a:t>3</a:t>
            </a:r>
            <a:r>
              <a:rPr lang="en-US" altLang="en-US" sz="2800" dirty="0" smtClean="0"/>
              <a:t>), repeat monitoring of the most recent monitoring.</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altLang="en-US" smtClean="0"/>
              <a:t>Additional Monitoring</a:t>
            </a:r>
          </a:p>
        </p:txBody>
      </p:sp>
      <p:sp>
        <p:nvSpPr>
          <p:cNvPr id="61443" name="Content Placeholder 2"/>
          <p:cNvSpPr>
            <a:spLocks noGrp="1"/>
          </p:cNvSpPr>
          <p:nvPr>
            <p:ph idx="1"/>
          </p:nvPr>
        </p:nvSpPr>
        <p:spPr/>
        <p:txBody>
          <a:bodyPr/>
          <a:lstStyle/>
          <a:p>
            <a:r>
              <a:rPr lang="en-US" altLang="en-US" sz="2800" b="1" dirty="0" smtClean="0"/>
              <a:t>Most recent (non-initial) exposure monitoring</a:t>
            </a:r>
            <a:r>
              <a:rPr lang="en-US" altLang="en-US" sz="2800" dirty="0" smtClean="0"/>
              <a:t>: </a:t>
            </a:r>
          </a:p>
          <a:p>
            <a:pPr lvl="1">
              <a:buFont typeface="Wingdings" panose="05000000000000000000" pitchFamily="2" charset="2"/>
              <a:buChar char="v"/>
            </a:pPr>
            <a:r>
              <a:rPr lang="en-US" altLang="en-US" sz="2600" dirty="0" smtClean="0"/>
              <a:t> Exposures &lt; AL (25µg/m</a:t>
            </a:r>
            <a:r>
              <a:rPr lang="en-US" altLang="en-US" sz="2600" baseline="30000" dirty="0" smtClean="0"/>
              <a:t>3</a:t>
            </a:r>
            <a:r>
              <a:rPr lang="en-US" altLang="en-US" sz="2600" dirty="0" smtClean="0"/>
              <a:t>) - repeat monitoring within 6 months of the most recent monitoring until 2 consecutive measurements, taken 7 or more days apart, are &lt; AL </a:t>
            </a:r>
          </a:p>
          <a:p>
            <a:pPr lvl="1">
              <a:buFont typeface="Wingdings" panose="05000000000000000000" pitchFamily="2" charset="2"/>
              <a:buChar char="v"/>
            </a:pPr>
            <a:r>
              <a:rPr lang="en-US" altLang="en-US" sz="2600" dirty="0" smtClean="0"/>
              <a:t> May discontinue monitoring for employees represented by the monitoring if 2 consecutive measurements, taken 7 or more days apart, are &lt; AL</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altLang="en-US" smtClean="0"/>
              <a:t>Additional Monitoring</a:t>
            </a:r>
          </a:p>
        </p:txBody>
      </p:sp>
      <p:sp>
        <p:nvSpPr>
          <p:cNvPr id="62467" name="Content Placeholder 2"/>
          <p:cNvSpPr>
            <a:spLocks noGrp="1"/>
          </p:cNvSpPr>
          <p:nvPr>
            <p:ph idx="1"/>
          </p:nvPr>
        </p:nvSpPr>
        <p:spPr/>
        <p:txBody>
          <a:bodyPr/>
          <a:lstStyle/>
          <a:p>
            <a:pPr>
              <a:buFont typeface="Arial" panose="020B0604020202020204" pitchFamily="34" charset="0"/>
              <a:buChar char="•"/>
            </a:pPr>
            <a:r>
              <a:rPr lang="en-US" altLang="en-US" sz="2800" dirty="0" smtClean="0"/>
              <a:t> Employers must reassess exposures whenever:</a:t>
            </a:r>
          </a:p>
          <a:p>
            <a:pPr lvl="1">
              <a:buFont typeface="Wingdings" panose="05000000000000000000" pitchFamily="2" charset="2"/>
              <a:buChar char="v"/>
            </a:pPr>
            <a:r>
              <a:rPr lang="en-US" altLang="en-US" sz="2600" dirty="0" smtClean="0"/>
              <a:t> Change in the production, process, control equipment, personnel, or work practices may reasonably be expected to result in new or additional exposures ≥ AL</a:t>
            </a:r>
          </a:p>
          <a:p>
            <a:pPr lvl="1">
              <a:buFont typeface="Wingdings" panose="05000000000000000000" pitchFamily="2" charset="2"/>
              <a:buChar char="v"/>
            </a:pPr>
            <a:r>
              <a:rPr lang="en-US" altLang="en-US" sz="2600" dirty="0" smtClean="0"/>
              <a:t> When employer has any reason to believe that new or additional exposures </a:t>
            </a:r>
            <a:r>
              <a:rPr lang="en-US" altLang="en-US" sz="2600" dirty="0" smtClean="0">
                <a:solidFill>
                  <a:srgbClr val="000000"/>
                </a:solidFill>
              </a:rPr>
              <a:t>≥ AL </a:t>
            </a:r>
            <a:r>
              <a:rPr lang="en-US" altLang="en-US" sz="2600" dirty="0" smtClean="0"/>
              <a:t>have occurred</a:t>
            </a:r>
          </a:p>
          <a:p>
            <a:endParaRPr lang="en-US" altLang="en-US" dirty="0" smtClean="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ltLang="en-US" smtClean="0"/>
              <a:t>Other Requirements</a:t>
            </a:r>
          </a:p>
        </p:txBody>
      </p:sp>
      <p:sp>
        <p:nvSpPr>
          <p:cNvPr id="63491" name="Content Placeholder 2"/>
          <p:cNvSpPr>
            <a:spLocks noGrp="1"/>
          </p:cNvSpPr>
          <p:nvPr>
            <p:ph idx="1"/>
          </p:nvPr>
        </p:nvSpPr>
        <p:spPr/>
        <p:txBody>
          <a:bodyPr/>
          <a:lstStyle/>
          <a:p>
            <a:pPr>
              <a:buFont typeface="Arial" panose="020B0604020202020204" pitchFamily="34" charset="0"/>
              <a:buChar char="•"/>
            </a:pPr>
            <a:r>
              <a:rPr lang="en-US" altLang="en-US" sz="2800" b="1" dirty="0" smtClean="0"/>
              <a:t> Employer must ensure </a:t>
            </a:r>
            <a:r>
              <a:rPr lang="en-US" altLang="en-US" sz="2800" dirty="0" smtClean="0"/>
              <a:t>that air samples are analyzed by a laboratory meeting the requirements of Appendix A of the Silica standard</a:t>
            </a:r>
          </a:p>
          <a:p>
            <a:pPr>
              <a:buFont typeface="Arial" panose="020B0604020202020204" pitchFamily="34" charset="0"/>
              <a:buChar char="•"/>
            </a:pPr>
            <a:r>
              <a:rPr lang="en-US" altLang="en-US" sz="2800" dirty="0" smtClean="0"/>
              <a:t> Employee notification </a:t>
            </a:r>
          </a:p>
          <a:p>
            <a:pPr lvl="1">
              <a:buFont typeface="Wingdings" panose="05000000000000000000" pitchFamily="2" charset="2"/>
              <a:buChar char="v"/>
            </a:pPr>
            <a:r>
              <a:rPr lang="en-US" altLang="en-US" sz="2600" dirty="0" smtClean="0"/>
              <a:t> Within 15 working days</a:t>
            </a:r>
          </a:p>
          <a:p>
            <a:pPr lvl="1">
              <a:buFont typeface="Wingdings" panose="05000000000000000000" pitchFamily="2" charset="2"/>
              <a:buChar char="v"/>
            </a:pPr>
            <a:r>
              <a:rPr lang="en-US" altLang="en-US" sz="2600" dirty="0" smtClean="0"/>
              <a:t> If &gt; PEL (50 µg/m</a:t>
            </a:r>
            <a:r>
              <a:rPr lang="en-US" altLang="en-US" sz="2600" baseline="30000" dirty="0" smtClean="0"/>
              <a:t>3</a:t>
            </a:r>
            <a:r>
              <a:rPr lang="en-US" altLang="en-US" sz="2600" dirty="0" smtClean="0"/>
              <a:t>) – in writing must include corrective action being taken to reduce exposure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tLang="en-US" smtClean="0"/>
              <a:t>Other Requirements</a:t>
            </a:r>
          </a:p>
        </p:txBody>
      </p:sp>
      <p:sp>
        <p:nvSpPr>
          <p:cNvPr id="64515" name="Content Placeholder 2"/>
          <p:cNvSpPr>
            <a:spLocks noGrp="1"/>
          </p:cNvSpPr>
          <p:nvPr>
            <p:ph idx="1"/>
          </p:nvPr>
        </p:nvSpPr>
        <p:spPr/>
        <p:txBody>
          <a:bodyPr>
            <a:normAutofit/>
          </a:bodyPr>
          <a:lstStyle/>
          <a:p>
            <a:pPr>
              <a:buFont typeface="Arial" panose="020B0604020202020204" pitchFamily="34" charset="0"/>
              <a:buChar char="•"/>
            </a:pPr>
            <a:r>
              <a:rPr lang="en-US" altLang="en-US" sz="2800" dirty="0" smtClean="0"/>
              <a:t> Must keep specific records of air monitoring data and if using objective data, specific records relating to that decision</a:t>
            </a:r>
          </a:p>
          <a:p>
            <a:pPr>
              <a:buFont typeface="Arial" panose="020B0604020202020204" pitchFamily="34" charset="0"/>
              <a:buChar char="•"/>
            </a:pPr>
            <a:endParaRPr lang="en-US" altLang="en-US" sz="2800" dirty="0" smtClean="0"/>
          </a:p>
        </p:txBody>
      </p:sp>
      <p:pic>
        <p:nvPicPr>
          <p:cNvPr id="2" name="Picture 1"/>
          <p:cNvPicPr>
            <a:picLocks noChangeAspect="1"/>
          </p:cNvPicPr>
          <p:nvPr/>
        </p:nvPicPr>
        <p:blipFill>
          <a:blip r:embed="rId2"/>
          <a:stretch>
            <a:fillRect/>
          </a:stretch>
        </p:blipFill>
        <p:spPr>
          <a:xfrm>
            <a:off x="3966210" y="2971800"/>
            <a:ext cx="4400550" cy="32004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ltLang="en-US" smtClean="0"/>
              <a:t>Specific Air Monitoring Records</a:t>
            </a:r>
          </a:p>
        </p:txBody>
      </p:sp>
      <p:sp>
        <p:nvSpPr>
          <p:cNvPr id="65539" name="Content Placeholder 2"/>
          <p:cNvSpPr>
            <a:spLocks noGrp="1"/>
          </p:cNvSpPr>
          <p:nvPr>
            <p:ph idx="1"/>
          </p:nvPr>
        </p:nvSpPr>
        <p:spPr/>
        <p:txBody>
          <a:bodyPr>
            <a:normAutofit fontScale="92500" lnSpcReduction="20000"/>
          </a:bodyPr>
          <a:lstStyle/>
          <a:p>
            <a:pPr>
              <a:buFont typeface="Arial" panose="020B0604020202020204" pitchFamily="34" charset="0"/>
              <a:buChar char="•"/>
            </a:pPr>
            <a:r>
              <a:rPr lang="en-US" altLang="en-US" sz="2600" dirty="0" smtClean="0"/>
              <a:t> The date of measurement for each sample taken;</a:t>
            </a:r>
          </a:p>
          <a:p>
            <a:pPr>
              <a:buFont typeface="Arial" panose="020B0604020202020204" pitchFamily="34" charset="0"/>
              <a:buChar char="•"/>
            </a:pPr>
            <a:r>
              <a:rPr lang="en-US" altLang="en-US" sz="2600" dirty="0" smtClean="0"/>
              <a:t> The task monitored;</a:t>
            </a:r>
          </a:p>
          <a:p>
            <a:pPr>
              <a:buFont typeface="Arial" panose="020B0604020202020204" pitchFamily="34" charset="0"/>
              <a:buChar char="•"/>
            </a:pPr>
            <a:r>
              <a:rPr lang="en-US" altLang="en-US" sz="2600" dirty="0" smtClean="0"/>
              <a:t> Sampling and analytical methods used;</a:t>
            </a:r>
          </a:p>
          <a:p>
            <a:pPr>
              <a:buFont typeface="Arial" panose="020B0604020202020204" pitchFamily="34" charset="0"/>
              <a:buChar char="•"/>
            </a:pPr>
            <a:r>
              <a:rPr lang="en-US" altLang="en-US" sz="2600" dirty="0" smtClean="0"/>
              <a:t> Number, duration, and results of samples taken;</a:t>
            </a:r>
          </a:p>
          <a:p>
            <a:pPr>
              <a:buFont typeface="Arial" panose="020B0604020202020204" pitchFamily="34" charset="0"/>
              <a:buChar char="•"/>
            </a:pPr>
            <a:r>
              <a:rPr lang="en-US" altLang="en-US" sz="2600" dirty="0" smtClean="0"/>
              <a:t> Identity of the laboratory that performed the analysis;</a:t>
            </a:r>
          </a:p>
          <a:p>
            <a:pPr>
              <a:buFont typeface="Arial" panose="020B0604020202020204" pitchFamily="34" charset="0"/>
              <a:buChar char="•"/>
            </a:pPr>
            <a:r>
              <a:rPr lang="en-US" altLang="en-US" sz="2600" dirty="0" smtClean="0"/>
              <a:t> Type of personal protective equipment, such as respirators, worn by the employees monitored; and</a:t>
            </a:r>
          </a:p>
          <a:p>
            <a:pPr>
              <a:buFont typeface="Arial" panose="020B0604020202020204" pitchFamily="34" charset="0"/>
              <a:buChar char="•"/>
            </a:pPr>
            <a:r>
              <a:rPr lang="en-US" altLang="en-US" sz="2600" dirty="0" smtClean="0"/>
              <a:t> Name, social security number, and job classification of all employees represented by the monitoring, indicating which employees were actually monitored.</a:t>
            </a:r>
          </a:p>
          <a:p>
            <a:endParaRPr lang="en-US" altLang="en-US" dirty="0" smtClean="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altLang="en-US" smtClean="0"/>
              <a:t>Specific Objective Data Records</a:t>
            </a:r>
          </a:p>
        </p:txBody>
      </p:sp>
      <p:sp>
        <p:nvSpPr>
          <p:cNvPr id="3" name="Content Placeholder 2"/>
          <p:cNvSpPr>
            <a:spLocks noGrp="1"/>
          </p:cNvSpPr>
          <p:nvPr>
            <p:ph idx="1"/>
          </p:nvPr>
        </p:nvSpPr>
        <p:spPr/>
        <p:txBody>
          <a:bodyPr>
            <a:normAutofit fontScale="92500" lnSpcReduction="20000"/>
          </a:bodyPr>
          <a:lstStyle/>
          <a:p>
            <a:pPr>
              <a:buFont typeface="Arial" panose="020B0604020202020204" pitchFamily="34" charset="0"/>
              <a:buChar char="•"/>
              <a:defRPr/>
            </a:pPr>
            <a:r>
              <a:rPr lang="en-US" sz="2600" dirty="0" smtClean="0"/>
              <a:t> The crystalline silica-containing material in question;</a:t>
            </a:r>
          </a:p>
          <a:p>
            <a:pPr>
              <a:buFont typeface="Arial" panose="020B0604020202020204" pitchFamily="34" charset="0"/>
              <a:buChar char="•"/>
              <a:defRPr/>
            </a:pPr>
            <a:r>
              <a:rPr lang="en-US" sz="2600" dirty="0" smtClean="0"/>
              <a:t> The source of the objective data;</a:t>
            </a:r>
          </a:p>
          <a:p>
            <a:pPr>
              <a:buFont typeface="Arial" panose="020B0604020202020204" pitchFamily="34" charset="0"/>
              <a:buChar char="•"/>
              <a:defRPr/>
            </a:pPr>
            <a:r>
              <a:rPr lang="en-US" sz="2600" dirty="0" smtClean="0"/>
              <a:t> The testing protocol and results of testing;</a:t>
            </a:r>
          </a:p>
          <a:p>
            <a:pPr>
              <a:buFont typeface="Arial" panose="020B0604020202020204" pitchFamily="34" charset="0"/>
              <a:buChar char="•"/>
              <a:defRPr/>
            </a:pPr>
            <a:r>
              <a:rPr lang="en-US" sz="2600" dirty="0" smtClean="0"/>
              <a:t> A description of the process, task, or activity on which the objective data were based; and</a:t>
            </a:r>
          </a:p>
          <a:p>
            <a:pPr>
              <a:buFont typeface="Arial" panose="020B0604020202020204" pitchFamily="34" charset="0"/>
              <a:buChar char="•"/>
              <a:defRPr/>
            </a:pPr>
            <a:r>
              <a:rPr lang="en-US" sz="2600" dirty="0" smtClean="0"/>
              <a:t> Other data relevant to the process, task, activity, material, or exposures on which the objective data were based.</a:t>
            </a:r>
          </a:p>
          <a:p>
            <a:pPr marL="0" indent="0">
              <a:buFont typeface="Monotype Sorts" pitchFamily="2" charset="2"/>
              <a:buNone/>
              <a:defRPr/>
            </a:pPr>
            <a:endParaRPr lang="en-US" sz="1200" dirty="0" smtClean="0">
              <a:solidFill>
                <a:srgbClr val="C00000"/>
              </a:solidFill>
            </a:endParaRPr>
          </a:p>
          <a:p>
            <a:pPr marL="0" indent="0" algn="ctr">
              <a:buFont typeface="Monotype Sorts" pitchFamily="2" charset="2"/>
              <a:buNone/>
              <a:defRPr/>
            </a:pPr>
            <a:r>
              <a:rPr lang="en-US" sz="2400" dirty="0" smtClean="0">
                <a:solidFill>
                  <a:srgbClr val="C00000"/>
                </a:solidFill>
              </a:rPr>
              <a:t>BOTH air monitoring and objective data records must be maintained and made available in accordance with MIOSHA Occupational Health Standard, Part 470 – Employee Medical Records and Trade Secrets </a:t>
            </a:r>
            <a:endParaRPr lang="en-US" dirty="0" smtClean="0">
              <a:solidFill>
                <a:srgbClr val="C00000"/>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4"/>
          <p:cNvSpPr>
            <a:spLocks noGrp="1"/>
          </p:cNvSpPr>
          <p:nvPr>
            <p:ph type="ctrTitle"/>
          </p:nvPr>
        </p:nvSpPr>
        <p:spPr/>
        <p:txBody>
          <a:bodyPr/>
          <a:lstStyle/>
          <a:p>
            <a:r>
              <a:rPr lang="en-US" altLang="en-US" smtClean="0"/>
              <a:t>Minimizing Airborne Silica</a:t>
            </a:r>
          </a:p>
        </p:txBody>
      </p:sp>
      <p:sp>
        <p:nvSpPr>
          <p:cNvPr id="67587" name="Subtitle 5"/>
          <p:cNvSpPr>
            <a:spLocks noGrp="1"/>
          </p:cNvSpPr>
          <p:nvPr>
            <p:ph type="subTitle" idx="1"/>
          </p:nvPr>
        </p:nvSpPr>
        <p:spPr/>
        <p:txBody>
          <a:bodyPr/>
          <a:lstStyle/>
          <a:p>
            <a:r>
              <a:rPr lang="en-US" altLang="en-US" smtClean="0"/>
              <a:t>Chapter 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Minimizing Airborne Silica</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b="1" dirty="0" smtClean="0">
                <a:solidFill>
                  <a:srgbClr val="CC6600"/>
                </a:solidFill>
              </a:rPr>
              <a:t> #1: Substitute Alternative Blasting Media</a:t>
            </a:r>
            <a:endParaRPr lang="en-US" sz="2800" dirty="0" smtClean="0">
              <a:solidFill>
                <a:schemeClr val="tx1"/>
              </a:solidFill>
            </a:endParaRPr>
          </a:p>
          <a:p>
            <a:pPr lvl="1">
              <a:buFont typeface="Wingdings" panose="05000000000000000000" pitchFamily="2" charset="2"/>
              <a:buChar char="v"/>
            </a:pPr>
            <a:r>
              <a:rPr lang="en-US" sz="2600" dirty="0">
                <a:solidFill>
                  <a:schemeClr val="tx1"/>
                </a:solidFill>
              </a:rPr>
              <a:t> </a:t>
            </a:r>
            <a:r>
              <a:rPr lang="en-US" sz="2600" dirty="0" smtClean="0">
                <a:solidFill>
                  <a:schemeClr val="tx1"/>
                </a:solidFill>
              </a:rPr>
              <a:t>Aluminum oxide</a:t>
            </a:r>
          </a:p>
          <a:p>
            <a:pPr lvl="1">
              <a:buFont typeface="Wingdings" panose="05000000000000000000" pitchFamily="2" charset="2"/>
              <a:buChar char="v"/>
            </a:pPr>
            <a:r>
              <a:rPr lang="en-US" sz="2600" dirty="0" smtClean="0">
                <a:solidFill>
                  <a:schemeClr val="tx1"/>
                </a:solidFill>
              </a:rPr>
              <a:t> Coal slag (watch out for arsenic)</a:t>
            </a:r>
          </a:p>
          <a:p>
            <a:pPr lvl="1">
              <a:buFont typeface="Wingdings" panose="05000000000000000000" pitchFamily="2" charset="2"/>
              <a:buChar char="v"/>
            </a:pPr>
            <a:r>
              <a:rPr lang="en-US" sz="2600" dirty="0">
                <a:solidFill>
                  <a:schemeClr val="tx1"/>
                </a:solidFill>
              </a:rPr>
              <a:t> </a:t>
            </a:r>
            <a:r>
              <a:rPr lang="en-US" sz="2600" dirty="0" smtClean="0">
                <a:solidFill>
                  <a:schemeClr val="tx1"/>
                </a:solidFill>
              </a:rPr>
              <a:t>Steel shot and grit (low toxicity)</a:t>
            </a:r>
          </a:p>
          <a:p>
            <a:pPr lvl="1">
              <a:buFont typeface="Wingdings" panose="05000000000000000000" pitchFamily="2" charset="2"/>
              <a:buChar char="v"/>
            </a:pPr>
            <a:r>
              <a:rPr lang="en-US" sz="2600" dirty="0" smtClean="0">
                <a:solidFill>
                  <a:schemeClr val="tx1"/>
                </a:solidFill>
              </a:rPr>
              <a:t> Specular </a:t>
            </a:r>
            <a:r>
              <a:rPr lang="en-US" sz="2600" dirty="0">
                <a:solidFill>
                  <a:schemeClr val="tx1"/>
                </a:solidFill>
              </a:rPr>
              <a:t>hematite (low toxicity)</a:t>
            </a:r>
          </a:p>
          <a:p>
            <a:pPr lvl="1">
              <a:buFont typeface="Wingdings" panose="05000000000000000000" pitchFamily="2" charset="2"/>
              <a:buChar char="v"/>
            </a:pPr>
            <a:r>
              <a:rPr lang="en-US" sz="2600" dirty="0" smtClean="0">
                <a:solidFill>
                  <a:schemeClr val="tx1"/>
                </a:solidFill>
              </a:rPr>
              <a:t> Corn cob</a:t>
            </a:r>
          </a:p>
          <a:p>
            <a:pPr lvl="1">
              <a:buFont typeface="Wingdings" panose="05000000000000000000" pitchFamily="2" charset="2"/>
              <a:buChar char="v"/>
            </a:pPr>
            <a:r>
              <a:rPr lang="en-US" sz="2600" dirty="0">
                <a:solidFill>
                  <a:schemeClr val="tx1"/>
                </a:solidFill>
              </a:rPr>
              <a:t> </a:t>
            </a:r>
            <a:r>
              <a:rPr lang="en-US" sz="2600" dirty="0" smtClean="0">
                <a:solidFill>
                  <a:schemeClr val="tx1"/>
                </a:solidFill>
              </a:rPr>
              <a:t>Garnet</a:t>
            </a:r>
          </a:p>
          <a:p>
            <a:pPr lvl="1">
              <a:buFont typeface="Wingdings" panose="05000000000000000000" pitchFamily="2" charset="2"/>
              <a:buChar char="v"/>
            </a:pPr>
            <a:r>
              <a:rPr lang="en-US" sz="2600" dirty="0">
                <a:solidFill>
                  <a:schemeClr val="tx1"/>
                </a:solidFill>
              </a:rPr>
              <a:t> </a:t>
            </a:r>
            <a:r>
              <a:rPr lang="en-US" sz="2600" dirty="0" smtClean="0">
                <a:solidFill>
                  <a:schemeClr val="tx1"/>
                </a:solidFill>
              </a:rPr>
              <a:t>Glass beads</a:t>
            </a:r>
          </a:p>
          <a:p>
            <a:pPr lvl="1">
              <a:buFont typeface="Wingdings" panose="05000000000000000000" pitchFamily="2" charset="2"/>
              <a:buChar char="v"/>
            </a:pPr>
            <a:r>
              <a:rPr lang="en-US" sz="2600" dirty="0">
                <a:solidFill>
                  <a:schemeClr val="tx1"/>
                </a:solidFill>
              </a:rPr>
              <a:t> </a:t>
            </a:r>
            <a:r>
              <a:rPr lang="en-US" sz="2600" dirty="0" smtClean="0">
                <a:solidFill>
                  <a:schemeClr val="tx1"/>
                </a:solidFill>
              </a:rPr>
              <a:t>Copper slag (watch out for arsenic)</a:t>
            </a:r>
          </a:p>
          <a:p>
            <a:pPr lvl="1">
              <a:buFont typeface="Wingdings" panose="05000000000000000000" pitchFamily="2" charset="2"/>
              <a:buChar char="v"/>
            </a:pPr>
            <a:endParaRPr lang="en-US" sz="2600" dirty="0">
              <a:solidFill>
                <a:srgbClr val="CC6600"/>
              </a:solidFill>
            </a:endParaRPr>
          </a:p>
        </p:txBody>
      </p:sp>
    </p:spTree>
    <p:extLst>
      <p:ext uri="{BB962C8B-B14F-4D97-AF65-F5344CB8AC3E}">
        <p14:creationId xmlns:p14="http://schemas.microsoft.com/office/powerpoint/2010/main" val="10080912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Minimizing Airborne Silica</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b="1" dirty="0">
                <a:solidFill>
                  <a:srgbClr val="CC6600"/>
                </a:solidFill>
              </a:rPr>
              <a:t> </a:t>
            </a:r>
            <a:r>
              <a:rPr lang="en-US" sz="2800" b="1" dirty="0" smtClean="0">
                <a:solidFill>
                  <a:srgbClr val="CC6600"/>
                </a:solidFill>
              </a:rPr>
              <a:t>#2: Engineering Controls</a:t>
            </a:r>
          </a:p>
          <a:p>
            <a:pPr lvl="1">
              <a:buFont typeface="Wingdings" panose="05000000000000000000" pitchFamily="2" charset="2"/>
              <a:buChar char="v"/>
            </a:pPr>
            <a:r>
              <a:rPr lang="en-US" sz="2600" b="1" dirty="0">
                <a:solidFill>
                  <a:srgbClr val="CC6600"/>
                </a:solidFill>
              </a:rPr>
              <a:t> </a:t>
            </a:r>
            <a:r>
              <a:rPr lang="en-US" sz="2600" dirty="0" smtClean="0">
                <a:solidFill>
                  <a:schemeClr val="tx1"/>
                </a:solidFill>
              </a:rPr>
              <a:t>Substitution (alternative blasting materials, wet abrasive blasting, water jetting, sponge jet blasting, other cleaning techniques)</a:t>
            </a:r>
          </a:p>
          <a:p>
            <a:pPr lvl="1">
              <a:buFont typeface="Wingdings" panose="05000000000000000000" pitchFamily="2" charset="2"/>
              <a:buChar char="v"/>
            </a:pPr>
            <a:r>
              <a:rPr lang="en-US" sz="2600" b="1" dirty="0">
                <a:solidFill>
                  <a:schemeClr val="tx1"/>
                </a:solidFill>
              </a:rPr>
              <a:t> </a:t>
            </a:r>
            <a:r>
              <a:rPr lang="en-US" sz="2600" dirty="0" smtClean="0">
                <a:solidFill>
                  <a:schemeClr val="tx1"/>
                </a:solidFill>
              </a:rPr>
              <a:t>Isolation &amp; Containment: barriers, curtain walls, blast rooms, blast cabinets, restricted areas</a:t>
            </a:r>
          </a:p>
          <a:p>
            <a:pPr lvl="1">
              <a:buFont typeface="Wingdings" panose="05000000000000000000" pitchFamily="2" charset="2"/>
              <a:buChar char="v"/>
            </a:pPr>
            <a:r>
              <a:rPr lang="en-US" sz="2600" b="1" dirty="0">
                <a:solidFill>
                  <a:schemeClr val="tx1"/>
                </a:solidFill>
              </a:rPr>
              <a:t> </a:t>
            </a:r>
            <a:r>
              <a:rPr lang="en-US" sz="2600" dirty="0" smtClean="0">
                <a:solidFill>
                  <a:schemeClr val="tx1"/>
                </a:solidFill>
              </a:rPr>
              <a:t>Ventilation: Exhaust ventilation</a:t>
            </a:r>
          </a:p>
          <a:p>
            <a:pPr lvl="2">
              <a:buFont typeface="Courier New" panose="02070309020205020404" pitchFamily="49" charset="0"/>
              <a:buChar char="o"/>
            </a:pPr>
            <a:r>
              <a:rPr lang="en-US" sz="2200" dirty="0">
                <a:solidFill>
                  <a:schemeClr val="tx1"/>
                </a:solidFill>
              </a:rPr>
              <a:t> </a:t>
            </a:r>
            <a:r>
              <a:rPr lang="en-US" sz="2200" dirty="0" smtClean="0">
                <a:solidFill>
                  <a:schemeClr val="tx1"/>
                </a:solidFill>
              </a:rPr>
              <a:t>Exhaust ventilation MUST be maintained to manufacturer specifications to control exposures to below the PEL</a:t>
            </a:r>
            <a:endParaRPr lang="en-US" sz="2200" dirty="0">
              <a:solidFill>
                <a:srgbClr val="CC6600"/>
              </a:solidFill>
            </a:endParaRPr>
          </a:p>
        </p:txBody>
      </p:sp>
    </p:spTree>
    <p:extLst>
      <p:ext uri="{BB962C8B-B14F-4D97-AF65-F5344CB8AC3E}">
        <p14:creationId xmlns:p14="http://schemas.microsoft.com/office/powerpoint/2010/main" val="3020337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Employer’s Responsibilities</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sz="2800" dirty="0"/>
              <a:t> Comply with standards and regulations covered under MIOSHA</a:t>
            </a:r>
          </a:p>
          <a:p>
            <a:pPr>
              <a:buFont typeface="Arial" panose="020B0604020202020204" pitchFamily="34" charset="0"/>
              <a:buChar char="•"/>
            </a:pPr>
            <a:r>
              <a:rPr lang="en-US" sz="2800" dirty="0" smtClean="0"/>
              <a:t> Never </a:t>
            </a:r>
            <a:r>
              <a:rPr lang="en-US" sz="2800" dirty="0"/>
              <a:t>remove, displace, damage, destroy or carry off a safeguard furnished or provided for use in the workplace</a:t>
            </a:r>
          </a:p>
          <a:p>
            <a:pPr>
              <a:buFont typeface="Arial" panose="020B0604020202020204" pitchFamily="34" charset="0"/>
              <a:buChar char="•"/>
            </a:pPr>
            <a:r>
              <a:rPr lang="en-US" sz="2800" dirty="0" smtClean="0"/>
              <a:t> Cannot </a:t>
            </a:r>
            <a:r>
              <a:rPr lang="en-US" sz="2800" dirty="0"/>
              <a:t>interfere in any way with the use of a safeguard by another person</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27789450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Minimizing Airborne Silica</a:t>
            </a:r>
            <a:endParaRPr lang="en-US" dirty="0"/>
          </a:p>
        </p:txBody>
      </p:sp>
      <p:sp>
        <p:nvSpPr>
          <p:cNvPr id="3" name="Content Placeholder 2"/>
          <p:cNvSpPr>
            <a:spLocks noGrp="1"/>
          </p:cNvSpPr>
          <p:nvPr>
            <p:ph idx="1"/>
          </p:nvPr>
        </p:nvSpPr>
        <p:spPr>
          <a:xfrm>
            <a:off x="822959" y="1845734"/>
            <a:ext cx="7543801" cy="4402666"/>
          </a:xfrm>
        </p:spPr>
        <p:txBody>
          <a:bodyPr>
            <a:normAutofit lnSpcReduction="10000"/>
          </a:bodyPr>
          <a:lstStyle/>
          <a:p>
            <a:pPr>
              <a:buFont typeface="Arial" panose="020B0604020202020204" pitchFamily="34" charset="0"/>
              <a:buChar char="•"/>
            </a:pPr>
            <a:r>
              <a:rPr lang="en-US" sz="2800" b="1" dirty="0" smtClean="0">
                <a:solidFill>
                  <a:srgbClr val="CC6600"/>
                </a:solidFill>
              </a:rPr>
              <a:t> #3: Administrative Controls</a:t>
            </a:r>
          </a:p>
          <a:p>
            <a:pPr lvl="1">
              <a:buFont typeface="Wingdings" panose="05000000000000000000" pitchFamily="2" charset="2"/>
              <a:buChar char="v"/>
            </a:pPr>
            <a:r>
              <a:rPr lang="en-US" sz="2600" dirty="0" smtClean="0"/>
              <a:t> Work Practice: clean using wet methods, Job rotation, written operating procedures, task scheduling</a:t>
            </a:r>
          </a:p>
          <a:p>
            <a:pPr lvl="1">
              <a:buFont typeface="Wingdings" panose="05000000000000000000" pitchFamily="2" charset="2"/>
              <a:buChar char="v"/>
            </a:pPr>
            <a:r>
              <a:rPr lang="en-US" sz="2600" dirty="0" smtClean="0"/>
              <a:t> Personal Hygiene Practices: Prohibit eating/drinking in blasting areas, wash stations, vacuum work clothing before eating/drinking and before leaving for home, </a:t>
            </a:r>
            <a:r>
              <a:rPr lang="en-US" sz="2600" dirty="0" err="1" smtClean="0"/>
              <a:t>etc</a:t>
            </a:r>
            <a:endParaRPr lang="en-US" sz="2600" dirty="0"/>
          </a:p>
          <a:p>
            <a:pPr lvl="1">
              <a:buFont typeface="Wingdings" panose="05000000000000000000" pitchFamily="2" charset="2"/>
              <a:buChar char="v"/>
            </a:pPr>
            <a:r>
              <a:rPr lang="en-US" sz="2600" dirty="0" smtClean="0"/>
              <a:t> Post </a:t>
            </a:r>
            <a:r>
              <a:rPr lang="en-US" sz="2600" dirty="0"/>
              <a:t>Warning signs to mark areas contaminated by </a:t>
            </a:r>
            <a:r>
              <a:rPr lang="en-US" sz="2600" dirty="0" smtClean="0"/>
              <a:t>silica</a:t>
            </a:r>
          </a:p>
          <a:p>
            <a:pPr>
              <a:buFont typeface="Wingdings" panose="05000000000000000000" pitchFamily="2" charset="2"/>
              <a:buChar char="Ø"/>
            </a:pPr>
            <a:r>
              <a:rPr lang="en-US" sz="2800" dirty="0"/>
              <a:t> </a:t>
            </a:r>
            <a:r>
              <a:rPr lang="en-US" sz="2800" dirty="0" smtClean="0">
                <a:solidFill>
                  <a:srgbClr val="CC6600"/>
                </a:solidFill>
              </a:rPr>
              <a:t>Administrative Controls may not control exposures to below the PEL! </a:t>
            </a:r>
            <a:endParaRPr lang="en-US" sz="2800" dirty="0">
              <a:solidFill>
                <a:srgbClr val="CC6600"/>
              </a:solidFill>
            </a:endParaRPr>
          </a:p>
          <a:p>
            <a:pPr marL="201168" lvl="1" indent="0">
              <a:buNone/>
            </a:pPr>
            <a:endParaRPr lang="en-US" dirty="0"/>
          </a:p>
        </p:txBody>
      </p:sp>
    </p:spTree>
    <p:extLst>
      <p:ext uri="{BB962C8B-B14F-4D97-AF65-F5344CB8AC3E}">
        <p14:creationId xmlns:p14="http://schemas.microsoft.com/office/powerpoint/2010/main" val="40166122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Minimizing Airborne Silica</a:t>
            </a:r>
            <a:endParaRPr lang="en-US" dirty="0"/>
          </a:p>
        </p:txBody>
      </p:sp>
      <p:sp>
        <p:nvSpPr>
          <p:cNvPr id="3" name="Content Placeholder 2"/>
          <p:cNvSpPr>
            <a:spLocks noGrp="1"/>
          </p:cNvSpPr>
          <p:nvPr>
            <p:ph idx="1"/>
          </p:nvPr>
        </p:nvSpPr>
        <p:spPr>
          <a:xfrm>
            <a:off x="822959" y="1845734"/>
            <a:ext cx="7543801" cy="4478866"/>
          </a:xfrm>
        </p:spPr>
        <p:txBody>
          <a:bodyPr>
            <a:normAutofit fontScale="85000" lnSpcReduction="10000"/>
          </a:bodyPr>
          <a:lstStyle/>
          <a:p>
            <a:pPr>
              <a:buFont typeface="Arial" panose="020B0604020202020204" pitchFamily="34" charset="0"/>
              <a:buChar char="•"/>
            </a:pPr>
            <a:r>
              <a:rPr lang="en-US" sz="2800" dirty="0" smtClean="0"/>
              <a:t> </a:t>
            </a:r>
            <a:r>
              <a:rPr lang="en-US" sz="3300" b="1" dirty="0" smtClean="0">
                <a:solidFill>
                  <a:srgbClr val="CC6600"/>
                </a:solidFill>
              </a:rPr>
              <a:t>#4: Silica Exposure Control Plan</a:t>
            </a:r>
          </a:p>
          <a:p>
            <a:pPr>
              <a:buFont typeface="Arial" panose="020B0604020202020204" pitchFamily="34" charset="0"/>
              <a:buChar char="•"/>
            </a:pPr>
            <a:r>
              <a:rPr lang="en-US" sz="2800" dirty="0">
                <a:solidFill>
                  <a:srgbClr val="CC6600"/>
                </a:solidFill>
              </a:rPr>
              <a:t> </a:t>
            </a:r>
            <a:r>
              <a:rPr lang="en-US" sz="2800" dirty="0" smtClean="0"/>
              <a:t>Must contain: </a:t>
            </a:r>
          </a:p>
          <a:p>
            <a:pPr lvl="1">
              <a:buFont typeface="Wingdings" panose="05000000000000000000" pitchFamily="2" charset="2"/>
              <a:buChar char="v"/>
            </a:pPr>
            <a:r>
              <a:rPr lang="en-US" sz="2800" dirty="0" smtClean="0"/>
              <a:t> Description </a:t>
            </a:r>
            <a:r>
              <a:rPr lang="en-US" sz="2800" dirty="0"/>
              <a:t>of tasks in workplace that involve exposure </a:t>
            </a:r>
          </a:p>
          <a:p>
            <a:pPr lvl="1">
              <a:buFont typeface="Wingdings" panose="05000000000000000000" pitchFamily="2" charset="2"/>
              <a:buChar char="v"/>
            </a:pPr>
            <a:r>
              <a:rPr lang="en-US" sz="2800" dirty="0" smtClean="0"/>
              <a:t> Description </a:t>
            </a:r>
            <a:r>
              <a:rPr lang="en-US" sz="2800" dirty="0"/>
              <a:t>of the engineering controls, work practices, and respiratory protection used to limit employee exposure </a:t>
            </a:r>
          </a:p>
          <a:p>
            <a:pPr lvl="1">
              <a:buFont typeface="Wingdings" panose="05000000000000000000" pitchFamily="2" charset="2"/>
              <a:buChar char="v"/>
            </a:pPr>
            <a:r>
              <a:rPr lang="en-US" sz="2800" dirty="0" smtClean="0"/>
              <a:t> Description </a:t>
            </a:r>
            <a:r>
              <a:rPr lang="en-US" sz="2800" dirty="0"/>
              <a:t>of the housekeeping measures used to limit employee exposure</a:t>
            </a:r>
          </a:p>
          <a:p>
            <a:pPr lvl="1">
              <a:buFont typeface="Wingdings" panose="05000000000000000000" pitchFamily="2" charset="2"/>
              <a:buChar char="v"/>
            </a:pPr>
            <a:r>
              <a:rPr lang="en-US" sz="2800" dirty="0" smtClean="0"/>
              <a:t> Description </a:t>
            </a:r>
            <a:r>
              <a:rPr lang="en-US" sz="2800" dirty="0"/>
              <a:t>of procedures used to restrict access to work areas, when necessary, to minimize the number of employees exposed to respirable crystalline silica and their level of exposure, including exposures generated by other employers or sole proprietors</a:t>
            </a:r>
          </a:p>
          <a:p>
            <a:pPr lvl="1">
              <a:buFont typeface="Arial" panose="020B0604020202020204" pitchFamily="34" charset="0"/>
              <a:buChar char="•"/>
            </a:pPr>
            <a:endParaRPr lang="en-US" sz="2600" dirty="0"/>
          </a:p>
        </p:txBody>
      </p:sp>
    </p:spTree>
    <p:extLst>
      <p:ext uri="{BB962C8B-B14F-4D97-AF65-F5344CB8AC3E}">
        <p14:creationId xmlns:p14="http://schemas.microsoft.com/office/powerpoint/2010/main" val="1054466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tLang="en-US" smtClean="0"/>
              <a:t>Silica Exposure Control Plan</a:t>
            </a:r>
          </a:p>
        </p:txBody>
      </p:sp>
      <p:sp>
        <p:nvSpPr>
          <p:cNvPr id="72707" name="Content Placeholder 2"/>
          <p:cNvSpPr>
            <a:spLocks noGrp="1"/>
          </p:cNvSpPr>
          <p:nvPr>
            <p:ph idx="1"/>
          </p:nvPr>
        </p:nvSpPr>
        <p:spPr/>
        <p:txBody>
          <a:bodyPr/>
          <a:lstStyle/>
          <a:p>
            <a:pPr>
              <a:buFont typeface="Arial" panose="020B0604020202020204" pitchFamily="34" charset="0"/>
              <a:buChar char="•"/>
            </a:pPr>
            <a:r>
              <a:rPr lang="en-US" altLang="en-US" sz="2800" b="1" dirty="0" smtClean="0">
                <a:solidFill>
                  <a:srgbClr val="CC6600"/>
                </a:solidFill>
              </a:rPr>
              <a:t> Construction Employers</a:t>
            </a:r>
            <a:r>
              <a:rPr lang="en-US" altLang="en-US" sz="2800" dirty="0" smtClean="0"/>
              <a:t>: designate a competent person to conduct job site inspections and to implement written exposure control plan</a:t>
            </a:r>
          </a:p>
          <a:p>
            <a:pPr lvl="1">
              <a:buFont typeface="Wingdings" panose="05000000000000000000" pitchFamily="2" charset="2"/>
              <a:buChar char="v"/>
            </a:pPr>
            <a:r>
              <a:rPr lang="en-US" altLang="en-US" sz="2400" dirty="0" smtClean="0"/>
              <a:t> </a:t>
            </a:r>
            <a:r>
              <a:rPr lang="en-US" altLang="en-US" sz="2400" dirty="0" smtClean="0">
                <a:solidFill>
                  <a:srgbClr val="CC6600"/>
                </a:solidFill>
              </a:rPr>
              <a:t>Competent Person</a:t>
            </a:r>
            <a:r>
              <a:rPr lang="en-US" altLang="en-US" sz="2400" dirty="0" smtClean="0"/>
              <a:t>: individual capable of identifying existing &amp; foreseeable respirable crystalline silica hazards in the workplace and who has authorization to take prompt corrective measures to eliminate or minimize them</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Competent Person - Construction</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sz="2800" dirty="0" smtClean="0"/>
              <a:t> By way of training and/or experience, a competent person is </a:t>
            </a:r>
            <a:r>
              <a:rPr lang="en-US" sz="2800" b="1" dirty="0" smtClean="0"/>
              <a:t>knowledgeable</a:t>
            </a:r>
            <a:r>
              <a:rPr lang="en-US" sz="2800" dirty="0" smtClean="0"/>
              <a:t> of applicable standards, is </a:t>
            </a:r>
            <a:r>
              <a:rPr lang="en-US" sz="2800" b="1" dirty="0" smtClean="0"/>
              <a:t>capable</a:t>
            </a:r>
            <a:r>
              <a:rPr lang="en-US" sz="2800" dirty="0" smtClean="0"/>
              <a:t> of identifying workplace hazards relating to the specific operation, and has the </a:t>
            </a:r>
            <a:r>
              <a:rPr lang="en-US" sz="2800" b="1" dirty="0" smtClean="0"/>
              <a:t>authority</a:t>
            </a:r>
            <a:r>
              <a:rPr lang="en-US" sz="2800" dirty="0" smtClean="0"/>
              <a:t> to correct them.</a:t>
            </a:r>
          </a:p>
          <a:p>
            <a:pPr>
              <a:buFont typeface="Arial" panose="020B0604020202020204" pitchFamily="34" charset="0"/>
              <a:buChar char="•"/>
            </a:pPr>
            <a:r>
              <a:rPr lang="en-US" sz="2800" dirty="0" smtClean="0"/>
              <a:t> There are currently no specific standards regarding competent person requirements</a:t>
            </a:r>
            <a:r>
              <a:rPr lang="en-US" dirty="0" smtClean="0"/>
              <a:t>.</a:t>
            </a:r>
          </a:p>
          <a:p>
            <a:endParaRPr lang="en-US" dirty="0"/>
          </a:p>
        </p:txBody>
      </p:sp>
    </p:spTree>
    <p:extLst>
      <p:ext uri="{BB962C8B-B14F-4D97-AF65-F5344CB8AC3E}">
        <p14:creationId xmlns:p14="http://schemas.microsoft.com/office/powerpoint/2010/main" val="26192946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Regulated Area – General Industry</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sz="2800" dirty="0" smtClean="0"/>
              <a:t> Silica standard requires GI employers to establish a “regulated area” </a:t>
            </a:r>
            <a:r>
              <a:rPr lang="en-US" sz="2800" dirty="0"/>
              <a:t>wherever an employee’s exposure to airborne concentrations of respirable crystalline silica is, or can reasonably be expected to be, in excess of the PEL.</a:t>
            </a:r>
          </a:p>
          <a:p>
            <a:endParaRPr lang="en-US" dirty="0"/>
          </a:p>
        </p:txBody>
      </p:sp>
    </p:spTree>
    <p:extLst>
      <p:ext uri="{BB962C8B-B14F-4D97-AF65-F5344CB8AC3E}">
        <p14:creationId xmlns:p14="http://schemas.microsoft.com/office/powerpoint/2010/main" val="38210241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Regulated Area – Required For General Industry Only</a:t>
            </a:r>
            <a:endParaRPr lang="en-US" dirty="0"/>
          </a:p>
        </p:txBody>
      </p:sp>
      <p:sp>
        <p:nvSpPr>
          <p:cNvPr id="3" name="Content Placeholder 2"/>
          <p:cNvSpPr>
            <a:spLocks noGrp="1"/>
          </p:cNvSpPr>
          <p:nvPr>
            <p:ph idx="1"/>
          </p:nvPr>
        </p:nvSpPr>
        <p:spPr>
          <a:xfrm>
            <a:off x="822959" y="1845734"/>
            <a:ext cx="5958841" cy="4478866"/>
          </a:xfrm>
        </p:spPr>
        <p:txBody>
          <a:bodyPr>
            <a:normAutofit fontScale="92500" lnSpcReduction="20000"/>
          </a:bodyPr>
          <a:lstStyle/>
          <a:p>
            <a:pPr>
              <a:buFont typeface="Arial" panose="020B0604020202020204" pitchFamily="34" charset="0"/>
              <a:buChar char="•"/>
            </a:pPr>
            <a:r>
              <a:rPr lang="en-US" sz="2800" dirty="0" smtClean="0"/>
              <a:t> Employers </a:t>
            </a:r>
            <a:r>
              <a:rPr lang="en-US" sz="2800" dirty="0"/>
              <a:t>shall: </a:t>
            </a:r>
          </a:p>
          <a:p>
            <a:pPr lvl="1">
              <a:buFont typeface="Wingdings" panose="05000000000000000000" pitchFamily="2" charset="2"/>
              <a:buChar char="v"/>
            </a:pPr>
            <a:r>
              <a:rPr lang="en-US" sz="2400" dirty="0" smtClean="0"/>
              <a:t> </a:t>
            </a:r>
            <a:r>
              <a:rPr lang="en-US" sz="2600" dirty="0" smtClean="0"/>
              <a:t>Demarcate </a:t>
            </a:r>
            <a:r>
              <a:rPr lang="en-US" sz="2600" dirty="0"/>
              <a:t>areas from the rest of the workplace in a manner that minimizes the number of employees exposed to silica within the regulated area.</a:t>
            </a:r>
          </a:p>
          <a:p>
            <a:pPr lvl="1">
              <a:buFont typeface="Wingdings" panose="05000000000000000000" pitchFamily="2" charset="2"/>
              <a:buChar char="v"/>
            </a:pPr>
            <a:r>
              <a:rPr lang="en-US" sz="2600" dirty="0" smtClean="0"/>
              <a:t> Post </a:t>
            </a:r>
            <a:r>
              <a:rPr lang="en-US" sz="2600" dirty="0"/>
              <a:t>signs at all entrances to regulated areas that bear the following legend</a:t>
            </a:r>
          </a:p>
          <a:p>
            <a:pPr lvl="1">
              <a:buFont typeface="Wingdings" panose="05000000000000000000" pitchFamily="2" charset="2"/>
              <a:buChar char="v"/>
            </a:pPr>
            <a:r>
              <a:rPr lang="en-US" sz="2600" dirty="0" smtClean="0"/>
              <a:t> Limit </a:t>
            </a:r>
            <a:r>
              <a:rPr lang="en-US" sz="2600" dirty="0"/>
              <a:t>access to regulated areas to:</a:t>
            </a:r>
          </a:p>
          <a:p>
            <a:pPr lvl="2"/>
            <a:r>
              <a:rPr lang="en-US" sz="2400" dirty="0"/>
              <a:t>Persons authorized and required by work duties to be present.</a:t>
            </a:r>
          </a:p>
          <a:p>
            <a:pPr lvl="2"/>
            <a:r>
              <a:rPr lang="en-US" sz="2400" dirty="0"/>
              <a:t>Designated representatives exercising the right to observe</a:t>
            </a:r>
          </a:p>
          <a:p>
            <a:pPr lvl="2"/>
            <a:r>
              <a:rPr lang="en-US" sz="2400" dirty="0"/>
              <a:t>Any person authorized by the Occupational Safety and Health Act   </a:t>
            </a:r>
          </a:p>
          <a:p>
            <a:endParaRPr lang="en-US" dirty="0"/>
          </a:p>
          <a:p>
            <a:endParaRPr lang="en-US" dirty="0"/>
          </a:p>
        </p:txBody>
      </p:sp>
      <p:pic>
        <p:nvPicPr>
          <p:cNvPr id="4" name="Picture 3"/>
          <p:cNvPicPr>
            <a:picLocks noChangeAspect="1"/>
          </p:cNvPicPr>
          <p:nvPr/>
        </p:nvPicPr>
        <p:blipFill>
          <a:blip r:embed="rId2"/>
          <a:stretch>
            <a:fillRect/>
          </a:stretch>
        </p:blipFill>
        <p:spPr>
          <a:xfrm>
            <a:off x="6629400" y="2819400"/>
            <a:ext cx="2383743" cy="1700931"/>
          </a:xfrm>
          <a:prstGeom prst="rect">
            <a:avLst/>
          </a:prstGeom>
        </p:spPr>
      </p:pic>
    </p:spTree>
    <p:extLst>
      <p:ext uri="{BB962C8B-B14F-4D97-AF65-F5344CB8AC3E}">
        <p14:creationId xmlns:p14="http://schemas.microsoft.com/office/powerpoint/2010/main" val="39119418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Regulated Area - Construction</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dirty="0" smtClean="0"/>
              <a:t> Silica in Construction standard does not have a written requirement to establish a “regulated area”</a:t>
            </a:r>
          </a:p>
          <a:p>
            <a:pPr>
              <a:buFont typeface="Arial" panose="020B0604020202020204" pitchFamily="34" charset="0"/>
              <a:buChar char="•"/>
            </a:pPr>
            <a:r>
              <a:rPr lang="en-US" sz="2800" dirty="0" smtClean="0"/>
              <a:t> Should construction employers demarcate, post signage and limit access to areas where silica PEL is exceeded? </a:t>
            </a:r>
            <a:r>
              <a:rPr lang="en-US" sz="2800" b="1" dirty="0" smtClean="0">
                <a:solidFill>
                  <a:srgbClr val="006600"/>
                </a:solidFill>
              </a:rPr>
              <a:t>YES</a:t>
            </a:r>
            <a:endParaRPr lang="en-US" sz="2800" b="1" dirty="0">
              <a:solidFill>
                <a:srgbClr val="006600"/>
              </a:solidFill>
            </a:endParaRPr>
          </a:p>
        </p:txBody>
      </p:sp>
    </p:spTree>
    <p:extLst>
      <p:ext uri="{BB962C8B-B14F-4D97-AF65-F5344CB8AC3E}">
        <p14:creationId xmlns:p14="http://schemas.microsoft.com/office/powerpoint/2010/main" val="23888661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ctrTitle"/>
          </p:nvPr>
        </p:nvSpPr>
        <p:spPr/>
        <p:txBody>
          <a:bodyPr>
            <a:normAutofit fontScale="90000"/>
          </a:bodyPr>
          <a:lstStyle/>
          <a:p>
            <a:r>
              <a:rPr lang="en-US" altLang="en-US" smtClean="0"/>
              <a:t>Respiratory Protection and Personal Protective Equipment</a:t>
            </a:r>
          </a:p>
        </p:txBody>
      </p:sp>
      <p:sp>
        <p:nvSpPr>
          <p:cNvPr id="75779" name="Subtitle 2"/>
          <p:cNvSpPr>
            <a:spLocks noGrp="1"/>
          </p:cNvSpPr>
          <p:nvPr>
            <p:ph type="subTitle" idx="1"/>
          </p:nvPr>
        </p:nvSpPr>
        <p:spPr/>
        <p:txBody>
          <a:bodyPr/>
          <a:lstStyle/>
          <a:p>
            <a:r>
              <a:rPr lang="en-US" altLang="en-US" smtClean="0"/>
              <a:t>Chapter 6</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altLang="en-US" smtClean="0"/>
              <a:t>Personal Protective Equipment</a:t>
            </a:r>
          </a:p>
        </p:txBody>
      </p:sp>
      <p:sp>
        <p:nvSpPr>
          <p:cNvPr id="76803" name="Content Placeholder 2"/>
          <p:cNvSpPr>
            <a:spLocks noGrp="1"/>
          </p:cNvSpPr>
          <p:nvPr>
            <p:ph idx="1"/>
          </p:nvPr>
        </p:nvSpPr>
        <p:spPr/>
        <p:txBody>
          <a:bodyPr/>
          <a:lstStyle/>
          <a:p>
            <a:pPr>
              <a:buFont typeface="Arial" panose="020B0604020202020204" pitchFamily="34" charset="0"/>
              <a:buChar char="•"/>
            </a:pPr>
            <a:r>
              <a:rPr lang="en-US" altLang="en-US" sz="2800" dirty="0" smtClean="0"/>
              <a:t> Engineering (substitution, isolation, ventilation) and Work Practice Controls reduces/eliminates the hazard and should be used first! </a:t>
            </a:r>
          </a:p>
          <a:p>
            <a:pPr>
              <a:buFont typeface="Arial" panose="020B0604020202020204" pitchFamily="34" charset="0"/>
              <a:buChar char="•"/>
            </a:pPr>
            <a:r>
              <a:rPr lang="en-US" altLang="en-US" sz="2800" dirty="0" smtClean="0"/>
              <a:t> PPE: Remember… </a:t>
            </a:r>
          </a:p>
          <a:p>
            <a:pPr lvl="1">
              <a:buFont typeface="Wingdings" panose="05000000000000000000" pitchFamily="2" charset="2"/>
              <a:buChar char="v"/>
            </a:pPr>
            <a:r>
              <a:rPr lang="en-US" altLang="en-US" sz="2600" dirty="0" smtClean="0"/>
              <a:t> PPE does nothing to reduce or eliminate the hazard</a:t>
            </a:r>
          </a:p>
          <a:p>
            <a:pPr lvl="1">
              <a:buFont typeface="Wingdings" panose="05000000000000000000" pitchFamily="2" charset="2"/>
              <a:buChar char="v"/>
            </a:pPr>
            <a:r>
              <a:rPr lang="en-US" altLang="en-US" sz="2600" dirty="0" smtClean="0"/>
              <a:t> Failure to use correctly means immediate exposure to the hazard</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Respiratory Protection</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dirty="0" smtClean="0"/>
              <a:t> Silica Standard For General Industry (Part 590 ) and Construction (Part 690)</a:t>
            </a:r>
          </a:p>
          <a:p>
            <a:pPr>
              <a:buFont typeface="Arial" panose="020B0604020202020204" pitchFamily="34" charset="0"/>
              <a:buChar char="•"/>
            </a:pPr>
            <a:r>
              <a:rPr lang="en-US" sz="2800" dirty="0" smtClean="0"/>
              <a:t> Occupational Health Standard, Respiratory Protection, Part 451</a:t>
            </a:r>
          </a:p>
          <a:p>
            <a:pPr>
              <a:buFont typeface="Arial" panose="020B0604020202020204" pitchFamily="34" charset="0"/>
              <a:buChar char="•"/>
            </a:pPr>
            <a:r>
              <a:rPr lang="en-US" sz="2800" dirty="0"/>
              <a:t> </a:t>
            </a:r>
            <a:r>
              <a:rPr lang="en-US" sz="2800" dirty="0" smtClean="0"/>
              <a:t>Occupational Health Standard, Abrasive Blasting, Part 523</a:t>
            </a:r>
            <a:endParaRPr lang="en-US" sz="2800" dirty="0"/>
          </a:p>
        </p:txBody>
      </p:sp>
    </p:spTree>
    <p:extLst>
      <p:ext uri="{BB962C8B-B14F-4D97-AF65-F5344CB8AC3E}">
        <p14:creationId xmlns:p14="http://schemas.microsoft.com/office/powerpoint/2010/main" val="1336969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 </a:t>
            </a:r>
            <a:r>
              <a:rPr lang="en-US" i="1" dirty="0" smtClean="0"/>
              <a:t>Reporting</a:t>
            </a:r>
            <a:r>
              <a:rPr lang="en-US" dirty="0" smtClean="0"/>
              <a:t> Requirements</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dirty="0" smtClean="0"/>
              <a:t> Physicians, hospitals, clinics and employers are required by law to report known or suspected cases of occupational disease to the Michigan Department of Licensing and Regulatory Affairs (LARA) </a:t>
            </a:r>
            <a:endParaRPr lang="en-US" sz="2800" dirty="0"/>
          </a:p>
        </p:txBody>
      </p:sp>
    </p:spTree>
    <p:extLst>
      <p:ext uri="{BB962C8B-B14F-4D97-AF65-F5344CB8AC3E}">
        <p14:creationId xmlns:p14="http://schemas.microsoft.com/office/powerpoint/2010/main" val="20939940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Respirators MUST BE NIOSH CERTIFIED</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sz="2800" dirty="0"/>
              <a:t>All NIOSH-certified respirators have an approval number</a:t>
            </a:r>
          </a:p>
          <a:p>
            <a:pPr lvl="1">
              <a:buFont typeface="Wingdings" panose="05000000000000000000" pitchFamily="2" charset="2"/>
              <a:buChar char="v"/>
            </a:pPr>
            <a:r>
              <a:rPr lang="en-US" sz="2600" dirty="0"/>
              <a:t> Approval # </a:t>
            </a:r>
            <a:r>
              <a:rPr lang="en-US" sz="2600" b="1" i="1" dirty="0"/>
              <a:t>May or May Not</a:t>
            </a:r>
            <a:r>
              <a:rPr lang="en-US" sz="2600" i="1" dirty="0"/>
              <a:t> </a:t>
            </a:r>
            <a:r>
              <a:rPr lang="en-US" sz="2600" dirty="0"/>
              <a:t>be on the respirator</a:t>
            </a:r>
          </a:p>
          <a:p>
            <a:pPr lvl="1">
              <a:buFont typeface="Wingdings" panose="05000000000000000000" pitchFamily="2" charset="2"/>
              <a:buChar char="v"/>
            </a:pPr>
            <a:r>
              <a:rPr lang="en-US" sz="2600" dirty="0"/>
              <a:t> May have a separate NIOSH approval label which is found on, or within the packaging</a:t>
            </a:r>
          </a:p>
          <a:p>
            <a:endParaRPr lang="en-US" dirty="0"/>
          </a:p>
        </p:txBody>
      </p:sp>
    </p:spTree>
    <p:extLst>
      <p:ext uri="{BB962C8B-B14F-4D97-AF65-F5344CB8AC3E}">
        <p14:creationId xmlns:p14="http://schemas.microsoft.com/office/powerpoint/2010/main" val="40424547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altLang="en-US" smtClean="0"/>
              <a:t>Silica Standard: Respiratory Protection Required</a:t>
            </a:r>
          </a:p>
        </p:txBody>
      </p:sp>
      <p:sp>
        <p:nvSpPr>
          <p:cNvPr id="78851" name="Content Placeholder 2"/>
          <p:cNvSpPr>
            <a:spLocks noGrp="1"/>
          </p:cNvSpPr>
          <p:nvPr>
            <p:ph idx="1"/>
          </p:nvPr>
        </p:nvSpPr>
        <p:spPr/>
        <p:txBody>
          <a:bodyPr/>
          <a:lstStyle/>
          <a:p>
            <a:pPr>
              <a:buFont typeface="Arial" panose="020B0604020202020204" pitchFamily="34" charset="0"/>
              <a:buChar char="•"/>
            </a:pPr>
            <a:r>
              <a:rPr lang="en-US" altLang="en-US" sz="2800" dirty="0" smtClean="0"/>
              <a:t> Where exposures exceed the PEL during periods:</a:t>
            </a:r>
          </a:p>
          <a:p>
            <a:pPr lvl="1">
              <a:buFont typeface="Wingdings" panose="05000000000000000000" pitchFamily="2" charset="2"/>
              <a:buChar char="v"/>
            </a:pPr>
            <a:r>
              <a:rPr lang="en-US" altLang="en-US" sz="2600" dirty="0" smtClean="0"/>
              <a:t> Necessary to install or implement feasible engineering and work practice controls</a:t>
            </a:r>
          </a:p>
          <a:p>
            <a:pPr lvl="1">
              <a:buFont typeface="Wingdings" panose="05000000000000000000" pitchFamily="2" charset="2"/>
              <a:buChar char="v"/>
            </a:pPr>
            <a:r>
              <a:rPr lang="en-US" altLang="en-US" sz="2600" dirty="0" smtClean="0"/>
              <a:t> When the employee is in a regulated area (General Industry only)</a:t>
            </a:r>
          </a:p>
          <a:p>
            <a:endParaRPr lang="en-US" altLang="en-US" dirty="0" smtClean="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altLang="en-US" smtClean="0"/>
              <a:t>Silica Standard: Respiratory Protection Required</a:t>
            </a:r>
          </a:p>
        </p:txBody>
      </p:sp>
      <p:sp>
        <p:nvSpPr>
          <p:cNvPr id="3" name="Content Placeholder 2"/>
          <p:cNvSpPr>
            <a:spLocks noGrp="1"/>
          </p:cNvSpPr>
          <p:nvPr>
            <p:ph idx="1"/>
          </p:nvPr>
        </p:nvSpPr>
        <p:spPr/>
        <p:txBody>
          <a:bodyPr/>
          <a:lstStyle/>
          <a:p>
            <a:pPr>
              <a:buFont typeface="Arial" panose="020B0604020202020204" pitchFamily="34" charset="0"/>
              <a:buChar char="•"/>
              <a:defRPr/>
            </a:pPr>
            <a:r>
              <a:rPr lang="en-US" sz="2800" dirty="0" smtClean="0"/>
              <a:t> Where exposures exceed the PEL during tasks:</a:t>
            </a:r>
          </a:p>
          <a:p>
            <a:pPr lvl="1">
              <a:buFont typeface="Wingdings" panose="05000000000000000000" pitchFamily="2" charset="2"/>
              <a:buChar char="v"/>
              <a:defRPr/>
            </a:pPr>
            <a:r>
              <a:rPr lang="en-US" sz="2600" dirty="0" smtClean="0"/>
              <a:t> Certain maintenance and repair tasks, for which engineering and work practice controls are not feasible</a:t>
            </a:r>
          </a:p>
          <a:p>
            <a:pPr lvl="1">
              <a:buFont typeface="Wingdings" panose="05000000000000000000" pitchFamily="2" charset="2"/>
              <a:buChar char="v"/>
              <a:defRPr/>
            </a:pPr>
            <a:r>
              <a:rPr lang="en-US" sz="2600" dirty="0" smtClean="0"/>
              <a:t> For which an employer has implemented all feasible engineering and work practice controls and such controls are not sufficient to reduce exposures to or below the PEL</a:t>
            </a:r>
            <a:endParaRPr lang="en-US" altLang="en-US" sz="2600" dirty="0"/>
          </a:p>
          <a:p>
            <a:pPr marL="457200" lvl="1" indent="0">
              <a:buFontTx/>
              <a:buNone/>
              <a:defRPr/>
            </a:pPr>
            <a:endParaRPr lang="en-US" dirty="0" smtClean="0"/>
          </a:p>
          <a:p>
            <a:pPr>
              <a:defRPr/>
            </a:pPr>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Abrasive Blasting (Part 523)</a:t>
            </a:r>
            <a:endParaRPr lang="en-US" dirty="0"/>
          </a:p>
        </p:txBody>
      </p:sp>
      <p:sp>
        <p:nvSpPr>
          <p:cNvPr id="3" name="Content Placeholder 2"/>
          <p:cNvSpPr>
            <a:spLocks noGrp="1"/>
          </p:cNvSpPr>
          <p:nvPr>
            <p:ph idx="1"/>
          </p:nvPr>
        </p:nvSpPr>
        <p:spPr>
          <a:xfrm>
            <a:off x="822959" y="1845734"/>
            <a:ext cx="7543801" cy="4402666"/>
          </a:xfrm>
        </p:spPr>
        <p:txBody>
          <a:bodyPr>
            <a:normAutofit fontScale="92500" lnSpcReduction="10000"/>
          </a:bodyPr>
          <a:lstStyle/>
          <a:p>
            <a:pPr>
              <a:buFont typeface="Arial" panose="020B0604020202020204" pitchFamily="34" charset="0"/>
              <a:buChar char="•"/>
            </a:pPr>
            <a:r>
              <a:rPr lang="en-US" sz="2800" dirty="0" smtClean="0"/>
              <a:t> </a:t>
            </a:r>
            <a:r>
              <a:rPr lang="en-US" sz="3000" dirty="0" smtClean="0"/>
              <a:t>Only approved respirators may be used</a:t>
            </a:r>
          </a:p>
          <a:p>
            <a:pPr>
              <a:buFont typeface="Arial" panose="020B0604020202020204" pitchFamily="34" charset="0"/>
              <a:buChar char="•"/>
            </a:pPr>
            <a:r>
              <a:rPr lang="en-US" sz="3000" dirty="0"/>
              <a:t> Employees must wear abrasive-blasting respirators when:</a:t>
            </a:r>
          </a:p>
          <a:p>
            <a:pPr lvl="1">
              <a:buFont typeface="Wingdings" panose="05000000000000000000" pitchFamily="2" charset="2"/>
              <a:buChar char="v"/>
            </a:pPr>
            <a:r>
              <a:rPr lang="en-US" sz="2600" dirty="0" smtClean="0"/>
              <a:t> Working </a:t>
            </a:r>
            <a:r>
              <a:rPr lang="en-US" sz="2600" dirty="0"/>
              <a:t>inside blast-cleaning rooms</a:t>
            </a:r>
          </a:p>
          <a:p>
            <a:pPr lvl="1">
              <a:buFont typeface="Wingdings" panose="05000000000000000000" pitchFamily="2" charset="2"/>
              <a:buChar char="v"/>
            </a:pPr>
            <a:r>
              <a:rPr lang="en-US" sz="2600" dirty="0" smtClean="0"/>
              <a:t> Using </a:t>
            </a:r>
            <a:r>
              <a:rPr lang="en-US" sz="2600" dirty="0"/>
              <a:t>silica sand in manual blasting operations where operator is not physically separated from blasting operation</a:t>
            </a:r>
          </a:p>
          <a:p>
            <a:pPr lvl="1">
              <a:buFont typeface="Wingdings" panose="05000000000000000000" pitchFamily="2" charset="2"/>
              <a:buChar char="v"/>
            </a:pPr>
            <a:r>
              <a:rPr lang="en-US" sz="2600" dirty="0" smtClean="0"/>
              <a:t> When </a:t>
            </a:r>
            <a:r>
              <a:rPr lang="en-US" sz="2600" dirty="0"/>
              <a:t>above PEL and operator not physically separated from blasting operation</a:t>
            </a:r>
          </a:p>
          <a:p>
            <a:pPr>
              <a:buFont typeface="Arial" panose="020B0604020202020204" pitchFamily="34" charset="0"/>
              <a:buChar char="•"/>
            </a:pPr>
            <a:r>
              <a:rPr lang="en-US" sz="3000" dirty="0" smtClean="0"/>
              <a:t> Employees </a:t>
            </a:r>
            <a:r>
              <a:rPr lang="en-US" sz="3000" dirty="0"/>
              <a:t>should wear respirators:</a:t>
            </a:r>
          </a:p>
          <a:p>
            <a:pPr lvl="1">
              <a:buFont typeface="Wingdings" panose="05000000000000000000" pitchFamily="2" charset="2"/>
              <a:buChar char="v"/>
            </a:pPr>
            <a:r>
              <a:rPr lang="en-US" sz="2600" dirty="0" smtClean="0"/>
              <a:t> During </a:t>
            </a:r>
            <a:r>
              <a:rPr lang="en-US" sz="2600" dirty="0"/>
              <a:t>clean-up operations</a:t>
            </a:r>
          </a:p>
          <a:p>
            <a:pPr>
              <a:buFont typeface="Arial" panose="020B0604020202020204" pitchFamily="34" charset="0"/>
              <a:buChar char="•"/>
            </a:pPr>
            <a:endParaRPr lang="en-US" sz="2800" dirty="0"/>
          </a:p>
        </p:txBody>
      </p:sp>
    </p:spTree>
    <p:extLst>
      <p:ext uri="{BB962C8B-B14F-4D97-AF65-F5344CB8AC3E}">
        <p14:creationId xmlns:p14="http://schemas.microsoft.com/office/powerpoint/2010/main" val="2247514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altLang="en-US" smtClean="0"/>
              <a:t>Abrasive Blasting Respirators</a:t>
            </a:r>
          </a:p>
        </p:txBody>
      </p:sp>
      <p:sp>
        <p:nvSpPr>
          <p:cNvPr id="81923" name="Content Placeholder 2"/>
          <p:cNvSpPr>
            <a:spLocks noGrp="1"/>
          </p:cNvSpPr>
          <p:nvPr>
            <p:ph idx="1"/>
          </p:nvPr>
        </p:nvSpPr>
        <p:spPr/>
        <p:txBody>
          <a:bodyPr>
            <a:normAutofit/>
          </a:bodyPr>
          <a:lstStyle/>
          <a:p>
            <a:pPr>
              <a:buFont typeface="Arial" panose="020B0604020202020204" pitchFamily="34" charset="0"/>
              <a:buChar char="•"/>
            </a:pPr>
            <a:r>
              <a:rPr lang="en-US" altLang="en-US" sz="2800" dirty="0" smtClean="0"/>
              <a:t> Type CE: supplied air respirator equipped with additional devices designed to protect the wearer’s head and neck against impact and abrasion from rebounding abrasive material, has shielding material to protect the window, shielding material does not obstruct vision and permits easy access to clean window</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altLang="en-US" smtClean="0"/>
              <a:t>Type CE Respirator Components</a:t>
            </a:r>
          </a:p>
        </p:txBody>
      </p:sp>
      <p:sp>
        <p:nvSpPr>
          <p:cNvPr id="82947" name="Content Placeholder 2"/>
          <p:cNvSpPr>
            <a:spLocks noGrp="1"/>
          </p:cNvSpPr>
          <p:nvPr>
            <p:ph idx="1"/>
          </p:nvPr>
        </p:nvSpPr>
        <p:spPr/>
        <p:txBody>
          <a:bodyPr/>
          <a:lstStyle/>
          <a:p>
            <a:endParaRPr lang="en-US" altLang="en-US" smtClean="0"/>
          </a:p>
        </p:txBody>
      </p:sp>
      <p:pic>
        <p:nvPicPr>
          <p:cNvPr id="8294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057400"/>
            <a:ext cx="76803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Rectangle 4"/>
          <p:cNvSpPr>
            <a:spLocks noChangeArrowheads="1"/>
          </p:cNvSpPr>
          <p:nvPr/>
        </p:nvSpPr>
        <p:spPr bwMode="auto">
          <a:xfrm>
            <a:off x="1446213" y="6211888"/>
            <a:ext cx="7620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3366"/>
                </a:solidFill>
                <a:latin typeface="Times New Roman" panose="02020603050405020304" pitchFamily="18" charset="0"/>
              </a:defRPr>
            </a:lvl1pPr>
            <a:lvl2pPr marL="742950" indent="-285750">
              <a:defRPr sz="2400">
                <a:solidFill>
                  <a:srgbClr val="003366"/>
                </a:solidFill>
                <a:latin typeface="Times New Roman" panose="02020603050405020304" pitchFamily="18" charset="0"/>
              </a:defRPr>
            </a:lvl2pPr>
            <a:lvl3pPr marL="1143000" indent="-228600">
              <a:defRPr sz="2400">
                <a:solidFill>
                  <a:srgbClr val="003366"/>
                </a:solidFill>
                <a:latin typeface="Times New Roman" panose="02020603050405020304" pitchFamily="18" charset="0"/>
              </a:defRPr>
            </a:lvl3pPr>
            <a:lvl4pPr marL="1600200" indent="-228600">
              <a:defRPr sz="2400">
                <a:solidFill>
                  <a:srgbClr val="003366"/>
                </a:solidFill>
                <a:latin typeface="Times New Roman" panose="02020603050405020304" pitchFamily="18" charset="0"/>
              </a:defRPr>
            </a:lvl4pPr>
            <a:lvl5pPr marL="2057400" indent="-228600">
              <a:defRPr sz="2400">
                <a:solidFill>
                  <a:srgbClr val="003366"/>
                </a:solidFill>
                <a:latin typeface="Times New Roman" panose="02020603050405020304" pitchFamily="18" charset="0"/>
              </a:defRPr>
            </a:lvl5pPr>
            <a:lvl6pPr marL="2514600" indent="-228600" eaLnBrk="0" fontAlgn="base" hangingPunct="0">
              <a:spcBef>
                <a:spcPct val="0"/>
              </a:spcBef>
              <a:spcAft>
                <a:spcPct val="0"/>
              </a:spcAft>
              <a:defRPr sz="2400">
                <a:solidFill>
                  <a:srgbClr val="003366"/>
                </a:solidFill>
                <a:latin typeface="Times New Roman" panose="02020603050405020304" pitchFamily="18" charset="0"/>
              </a:defRPr>
            </a:lvl6pPr>
            <a:lvl7pPr marL="2971800" indent="-228600" eaLnBrk="0" fontAlgn="base" hangingPunct="0">
              <a:spcBef>
                <a:spcPct val="0"/>
              </a:spcBef>
              <a:spcAft>
                <a:spcPct val="0"/>
              </a:spcAft>
              <a:defRPr sz="2400">
                <a:solidFill>
                  <a:srgbClr val="003366"/>
                </a:solidFill>
                <a:latin typeface="Times New Roman" panose="02020603050405020304" pitchFamily="18" charset="0"/>
              </a:defRPr>
            </a:lvl7pPr>
            <a:lvl8pPr marL="3429000" indent="-228600" eaLnBrk="0" fontAlgn="base" hangingPunct="0">
              <a:spcBef>
                <a:spcPct val="0"/>
              </a:spcBef>
              <a:spcAft>
                <a:spcPct val="0"/>
              </a:spcAft>
              <a:defRPr sz="2400">
                <a:solidFill>
                  <a:srgbClr val="003366"/>
                </a:solidFill>
                <a:latin typeface="Times New Roman" panose="02020603050405020304" pitchFamily="18" charset="0"/>
              </a:defRPr>
            </a:lvl8pPr>
            <a:lvl9pPr marL="3886200" indent="-228600" eaLnBrk="0" fontAlgn="base" hangingPunct="0">
              <a:spcBef>
                <a:spcPct val="0"/>
              </a:spcBef>
              <a:spcAft>
                <a:spcPct val="0"/>
              </a:spcAft>
              <a:defRPr sz="2400">
                <a:solidFill>
                  <a:srgbClr val="003366"/>
                </a:solidFill>
                <a:latin typeface="Times New Roman" panose="02020603050405020304" pitchFamily="18" charset="0"/>
              </a:defRPr>
            </a:lvl9pPr>
          </a:lstStyle>
          <a:p>
            <a:r>
              <a:rPr lang="en-US" altLang="en-US" sz="2000"/>
              <a:t>http://www.clemcoindustries.com/safety_showitem.php?item_id=11112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altLang="en-US" smtClean="0"/>
              <a:t>Respirator Terminology</a:t>
            </a:r>
          </a:p>
        </p:txBody>
      </p:sp>
      <p:sp>
        <p:nvSpPr>
          <p:cNvPr id="83971" name="Content Placeholder 2"/>
          <p:cNvSpPr>
            <a:spLocks noGrp="1"/>
          </p:cNvSpPr>
          <p:nvPr>
            <p:ph idx="1"/>
          </p:nvPr>
        </p:nvSpPr>
        <p:spPr>
          <a:xfrm>
            <a:off x="822959" y="1845734"/>
            <a:ext cx="7543801" cy="4402666"/>
          </a:xfrm>
        </p:spPr>
        <p:txBody>
          <a:bodyPr>
            <a:normAutofit fontScale="92500" lnSpcReduction="10000"/>
          </a:bodyPr>
          <a:lstStyle/>
          <a:p>
            <a:r>
              <a:rPr lang="en-US" altLang="en-US" sz="2800" dirty="0" smtClean="0"/>
              <a:t>Assigned Protection Factor (APF):</a:t>
            </a:r>
          </a:p>
          <a:p>
            <a:pPr lvl="1">
              <a:buFont typeface="Wingdings" panose="05000000000000000000" pitchFamily="2" charset="2"/>
              <a:buChar char="v"/>
            </a:pPr>
            <a:r>
              <a:rPr lang="en-US" altLang="en-US" dirty="0" smtClean="0"/>
              <a:t> </a:t>
            </a:r>
            <a:r>
              <a:rPr lang="en-US" altLang="en-US" sz="2600" dirty="0" smtClean="0"/>
              <a:t>The workplace level of respiratory protection that a respirator or class of respirators is expected to provide to employees when the employer implements a continuing, effective respiratory protection program</a:t>
            </a:r>
          </a:p>
          <a:p>
            <a:r>
              <a:rPr lang="en-US" altLang="en-US" sz="2800" dirty="0" smtClean="0"/>
              <a:t>Maximum </a:t>
            </a:r>
            <a:r>
              <a:rPr lang="en-US" altLang="en-US" sz="2800" dirty="0"/>
              <a:t>Use Concentration (MUC):</a:t>
            </a:r>
          </a:p>
          <a:p>
            <a:pPr lvl="1">
              <a:buFont typeface="Wingdings" panose="05000000000000000000" pitchFamily="2" charset="2"/>
              <a:buChar char="v"/>
            </a:pPr>
            <a:r>
              <a:rPr lang="en-US" altLang="en-US" sz="2600" dirty="0"/>
              <a:t>The maximum atmospheric concentration of a hazardous substance from which an employee can be expected to be protected when wearing a respirator, and is determined by the APF of the respirator or class of respirators and the exposure limit of the hazardous substance. </a:t>
            </a:r>
          </a:p>
          <a:p>
            <a:pPr lvl="1"/>
            <a:endParaRPr lang="en-US" altLang="en-US" dirty="0" smtClean="0"/>
          </a:p>
          <a:p>
            <a:pPr lvl="1"/>
            <a:endParaRPr lang="en-US" altLang="en-US" dirty="0" smtClean="0"/>
          </a:p>
          <a:p>
            <a:pPr lvl="1"/>
            <a:endParaRPr lang="en-US" altLang="en-US" dirty="0" smtClean="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altLang="en-US" smtClean="0"/>
              <a:t>Respirator Terminology</a:t>
            </a:r>
          </a:p>
        </p:txBody>
      </p:sp>
      <p:sp>
        <p:nvSpPr>
          <p:cNvPr id="86019" name="Content Placeholder 2"/>
          <p:cNvSpPr>
            <a:spLocks noGrp="1"/>
          </p:cNvSpPr>
          <p:nvPr>
            <p:ph idx="1"/>
          </p:nvPr>
        </p:nvSpPr>
        <p:spPr/>
        <p:txBody>
          <a:bodyPr/>
          <a:lstStyle/>
          <a:p>
            <a:pPr>
              <a:buFont typeface="Arial" panose="020B0604020202020204" pitchFamily="34" charset="0"/>
              <a:buChar char="•"/>
            </a:pPr>
            <a:r>
              <a:rPr lang="en-US" altLang="en-US" sz="2800" dirty="0" smtClean="0"/>
              <a:t>Maximum Use Concentration (MUC): Math Equation</a:t>
            </a:r>
          </a:p>
          <a:p>
            <a:pPr lvl="1">
              <a:buFont typeface="Wingdings" panose="05000000000000000000" pitchFamily="2" charset="2"/>
              <a:buChar char="v"/>
            </a:pPr>
            <a:endParaRPr lang="en-US" altLang="en-US" sz="2600" dirty="0" smtClean="0"/>
          </a:p>
          <a:p>
            <a:pPr lvl="1">
              <a:buFont typeface="Wingdings" panose="05000000000000000000" pitchFamily="2" charset="2"/>
              <a:buChar char="v"/>
            </a:pPr>
            <a:r>
              <a:rPr lang="en-US" altLang="en-US" sz="2600" dirty="0" smtClean="0"/>
              <a:t>APF x Exposure Limit = MUC</a:t>
            </a:r>
          </a:p>
          <a:p>
            <a:pPr lvl="1">
              <a:buFont typeface="Wingdings" panose="05000000000000000000" pitchFamily="2" charset="2"/>
              <a:buChar char="v"/>
            </a:pPr>
            <a:endParaRPr lang="en-US" altLang="en-US" sz="2600" dirty="0" smtClean="0"/>
          </a:p>
          <a:p>
            <a:pPr lvl="1">
              <a:buFont typeface="Wingdings" panose="05000000000000000000" pitchFamily="2" charset="2"/>
              <a:buChar char="v"/>
            </a:pPr>
            <a:r>
              <a:rPr lang="en-US" altLang="en-US" sz="2600" dirty="0"/>
              <a:t> </a:t>
            </a:r>
            <a:r>
              <a:rPr lang="en-US" altLang="en-US" sz="2600" dirty="0" smtClean="0"/>
              <a:t>When no MIOSHA exposure limit is available for a hazardous substance, an employer must determine an MUC on the basis of relevant available information and informed professional judgment.</a:t>
            </a:r>
          </a:p>
          <a:p>
            <a:pPr lvl="1"/>
            <a:endParaRPr lang="en-US" altLang="en-US" dirty="0" smtClean="0"/>
          </a:p>
          <a:p>
            <a:pPr lvl="1"/>
            <a:endParaRPr lang="en-US" altLang="en-US" dirty="0" smtClean="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NIOSH Approved Abrasive Blasting Respirators</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sz="2800" dirty="0" smtClean="0"/>
              <a:t> Continuous </a:t>
            </a:r>
            <a:r>
              <a:rPr lang="en-US" sz="2800" dirty="0"/>
              <a:t>flow, loose hood, APF = 25</a:t>
            </a:r>
          </a:p>
          <a:p>
            <a:pPr>
              <a:buFont typeface="Arial" panose="020B0604020202020204" pitchFamily="34" charset="0"/>
              <a:buChar char="•"/>
            </a:pPr>
            <a:r>
              <a:rPr lang="en-US" sz="2800" dirty="0" smtClean="0"/>
              <a:t> Continuous </a:t>
            </a:r>
            <a:r>
              <a:rPr lang="en-US" sz="2800" dirty="0"/>
              <a:t>flow, tight-fitting </a:t>
            </a:r>
            <a:r>
              <a:rPr lang="en-US" sz="2800" dirty="0" err="1"/>
              <a:t>facepiece</a:t>
            </a:r>
            <a:r>
              <a:rPr lang="en-US" sz="2800" dirty="0"/>
              <a:t>, APF = 50</a:t>
            </a:r>
          </a:p>
          <a:p>
            <a:pPr>
              <a:buFont typeface="Arial" panose="020B0604020202020204" pitchFamily="34" charset="0"/>
              <a:buChar char="•"/>
            </a:pPr>
            <a:r>
              <a:rPr lang="en-US" sz="2800" dirty="0" smtClean="0"/>
              <a:t> Positive </a:t>
            </a:r>
            <a:r>
              <a:rPr lang="en-US" sz="2800" dirty="0"/>
              <a:t>Pressure, tight-fitting half-mask </a:t>
            </a:r>
            <a:r>
              <a:rPr lang="en-US" sz="2800" dirty="0" err="1"/>
              <a:t>facepiece</a:t>
            </a:r>
            <a:r>
              <a:rPr lang="en-US" sz="2800" dirty="0"/>
              <a:t>, APF = 1000</a:t>
            </a:r>
          </a:p>
          <a:p>
            <a:pPr>
              <a:buFont typeface="Arial" panose="020B0604020202020204" pitchFamily="34" charset="0"/>
              <a:buChar char="•"/>
            </a:pPr>
            <a:r>
              <a:rPr lang="en-US" sz="2800" dirty="0" smtClean="0"/>
              <a:t> Pressure </a:t>
            </a:r>
            <a:r>
              <a:rPr lang="en-US" sz="2800" dirty="0"/>
              <a:t>demand or positive pressure, tight-fitting full </a:t>
            </a:r>
            <a:r>
              <a:rPr lang="en-US" sz="2800" dirty="0" smtClean="0"/>
              <a:t>face piece</a:t>
            </a:r>
            <a:r>
              <a:rPr lang="en-US" sz="2800" dirty="0"/>
              <a:t>, APF = 2000</a:t>
            </a:r>
          </a:p>
          <a:p>
            <a:endParaRPr lang="en-US" dirty="0"/>
          </a:p>
        </p:txBody>
      </p:sp>
      <p:sp>
        <p:nvSpPr>
          <p:cNvPr id="4" name="Text Box 4"/>
          <p:cNvSpPr txBox="1">
            <a:spLocks noChangeArrowheads="1"/>
          </p:cNvSpPr>
          <p:nvPr/>
        </p:nvSpPr>
        <p:spPr bwMode="auto">
          <a:xfrm>
            <a:off x="3886200" y="5943600"/>
            <a:ext cx="49530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55000"/>
              <a:buFont typeface="Monotype Sorts" pitchFamily="2" charset="2"/>
              <a:buChar char="l"/>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accent2"/>
              </a:buClr>
              <a:buSzPct val="100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accent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defRPr>
            </a:lvl9pPr>
          </a:lstStyle>
          <a:p>
            <a:pPr>
              <a:spcBef>
                <a:spcPct val="50000"/>
              </a:spcBef>
              <a:buClrTx/>
              <a:buSzTx/>
              <a:buFontTx/>
              <a:buNone/>
            </a:pPr>
            <a:r>
              <a:rPr lang="en-US" altLang="en-US" sz="2400" dirty="0">
                <a:solidFill>
                  <a:srgbClr val="003366"/>
                </a:solidFill>
              </a:rPr>
              <a:t>Respirator User Notice May 23, 1996</a:t>
            </a:r>
          </a:p>
        </p:txBody>
      </p:sp>
    </p:spTree>
    <p:extLst>
      <p:ext uri="{BB962C8B-B14F-4D97-AF65-F5344CB8AC3E}">
        <p14:creationId xmlns:p14="http://schemas.microsoft.com/office/powerpoint/2010/main" val="5298660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altLang="en-US" dirty="0" smtClean="0"/>
              <a:t>Respirator APF </a:t>
            </a:r>
            <a:r>
              <a:rPr lang="en-US" altLang="en-US" sz="3200" dirty="0" smtClean="0"/>
              <a:t>1910.134(d)(3)(1)(A)</a:t>
            </a:r>
          </a:p>
        </p:txBody>
      </p:sp>
      <p:pic>
        <p:nvPicPr>
          <p:cNvPr id="88067"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1737361"/>
            <a:ext cx="7467600" cy="4513263"/>
          </a:xfrm>
          <a:noFill/>
          <a:extLs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Lst>
        </p:spPr>
      </p:pic>
      <p:sp>
        <p:nvSpPr>
          <p:cNvPr id="2" name="TextBox 1"/>
          <p:cNvSpPr txBox="1"/>
          <p:nvPr/>
        </p:nvSpPr>
        <p:spPr>
          <a:xfrm>
            <a:off x="1981200" y="6091535"/>
            <a:ext cx="2255808" cy="461665"/>
          </a:xfrm>
          <a:prstGeom prst="rect">
            <a:avLst/>
          </a:prstGeom>
          <a:noFill/>
        </p:spPr>
        <p:txBody>
          <a:bodyPr wrap="square" rtlCol="0">
            <a:spAutoFit/>
          </a:bodyPr>
          <a:lstStyle/>
          <a:p>
            <a:r>
              <a:rPr lang="en-US" dirty="0" smtClean="0"/>
              <a:t>See Handout</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 </a:t>
            </a:r>
            <a:r>
              <a:rPr lang="en-US" i="1" dirty="0" smtClean="0"/>
              <a:t>Reporting</a:t>
            </a:r>
            <a:r>
              <a:rPr lang="en-US" dirty="0" smtClean="0"/>
              <a:t> Requirements</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sz="2800" dirty="0" smtClean="0"/>
              <a:t> Report to MIOSHA within 24 hours:</a:t>
            </a:r>
          </a:p>
          <a:p>
            <a:pPr lvl="1">
              <a:buFont typeface="Wingdings" panose="05000000000000000000" pitchFamily="2" charset="2"/>
              <a:buChar char="v"/>
            </a:pPr>
            <a:r>
              <a:rPr lang="en-US" sz="2600" dirty="0" smtClean="0"/>
              <a:t> All work-related in-patient hospitalizations</a:t>
            </a:r>
          </a:p>
          <a:p>
            <a:pPr lvl="1">
              <a:buFont typeface="Wingdings" panose="05000000000000000000" pitchFamily="2" charset="2"/>
              <a:buChar char="v"/>
            </a:pPr>
            <a:r>
              <a:rPr lang="en-US" sz="2600" dirty="0" smtClean="0"/>
              <a:t> Amputation (including fingertips)</a:t>
            </a:r>
          </a:p>
          <a:p>
            <a:pPr lvl="1">
              <a:buFont typeface="Wingdings" panose="05000000000000000000" pitchFamily="2" charset="2"/>
              <a:buChar char="v"/>
            </a:pPr>
            <a:r>
              <a:rPr lang="en-US" sz="2600" dirty="0" smtClean="0"/>
              <a:t> Loss of an eye</a:t>
            </a:r>
          </a:p>
          <a:p>
            <a:pPr>
              <a:buFont typeface="Arial" panose="020B0604020202020204" pitchFamily="34" charset="0"/>
              <a:buChar char="•"/>
            </a:pPr>
            <a:r>
              <a:rPr lang="en-US" sz="2800" dirty="0" smtClean="0"/>
              <a:t> Report to MIOSHA within 8 hours</a:t>
            </a:r>
          </a:p>
          <a:p>
            <a:pPr lvl="1">
              <a:buFont typeface="Wingdings" panose="05000000000000000000" pitchFamily="2" charset="2"/>
              <a:buChar char="v"/>
            </a:pPr>
            <a:r>
              <a:rPr lang="en-US" sz="2600" dirty="0" smtClean="0"/>
              <a:t> Work-related fatality</a:t>
            </a:r>
            <a:endParaRPr lang="en-US" sz="2600" dirty="0"/>
          </a:p>
        </p:txBody>
      </p:sp>
    </p:spTree>
    <p:extLst>
      <p:ext uri="{BB962C8B-B14F-4D97-AF65-F5344CB8AC3E}">
        <p14:creationId xmlns:p14="http://schemas.microsoft.com/office/powerpoint/2010/main" val="38088894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Respirator – Medical Exams</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sz="2800" dirty="0" smtClean="0"/>
              <a:t> Consists </a:t>
            </a:r>
            <a:r>
              <a:rPr lang="en-US" sz="2800" dirty="0"/>
              <a:t>of medical questionnaire</a:t>
            </a:r>
          </a:p>
          <a:p>
            <a:pPr>
              <a:buFont typeface="Arial" panose="020B0604020202020204" pitchFamily="34" charset="0"/>
              <a:buChar char="•"/>
            </a:pPr>
            <a:r>
              <a:rPr lang="en-US" sz="2800" dirty="0" smtClean="0"/>
              <a:t> Physician </a:t>
            </a:r>
            <a:r>
              <a:rPr lang="en-US" sz="2800" dirty="0"/>
              <a:t>or licensed health care professional (PLHCP) reviews questionnaire, recommends follow-up examination if medically necessary</a:t>
            </a:r>
          </a:p>
          <a:p>
            <a:pPr lvl="1">
              <a:buFont typeface="Wingdings" panose="05000000000000000000" pitchFamily="2" charset="2"/>
              <a:buChar char="v"/>
            </a:pPr>
            <a:r>
              <a:rPr lang="en-US" sz="2600" dirty="0" smtClean="0"/>
              <a:t> Frequency </a:t>
            </a:r>
            <a:r>
              <a:rPr lang="en-US" sz="2600" dirty="0"/>
              <a:t>is at the discretion of the PLHCP.  </a:t>
            </a:r>
            <a:endParaRPr lang="en-US" sz="2600" dirty="0" smtClean="0"/>
          </a:p>
          <a:p>
            <a:pPr lvl="1">
              <a:buFont typeface="Wingdings" panose="05000000000000000000" pitchFamily="2" charset="2"/>
              <a:buChar char="v"/>
            </a:pPr>
            <a:r>
              <a:rPr lang="en-US" sz="2600" dirty="0"/>
              <a:t> </a:t>
            </a:r>
            <a:r>
              <a:rPr lang="en-US" sz="2600" dirty="0" smtClean="0"/>
              <a:t>Factors </a:t>
            </a:r>
            <a:r>
              <a:rPr lang="en-US" sz="2600" dirty="0"/>
              <a:t>that can change frequency include change in job tasks, type of respirator and/or individual having medical issues when </a:t>
            </a:r>
            <a:r>
              <a:rPr lang="en-US" sz="2600" dirty="0" smtClean="0"/>
              <a:t>using.</a:t>
            </a:r>
            <a:endParaRPr lang="en-US" sz="2600" dirty="0"/>
          </a:p>
          <a:p>
            <a:endParaRPr lang="en-US" dirty="0"/>
          </a:p>
        </p:txBody>
      </p:sp>
    </p:spTree>
    <p:extLst>
      <p:ext uri="{BB962C8B-B14F-4D97-AF65-F5344CB8AC3E}">
        <p14:creationId xmlns:p14="http://schemas.microsoft.com/office/powerpoint/2010/main" val="14645824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Evaluations</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dirty="0" smtClean="0"/>
              <a:t> Required:</a:t>
            </a:r>
          </a:p>
          <a:p>
            <a:pPr lvl="1">
              <a:buFont typeface="Wingdings" panose="05000000000000000000" pitchFamily="2" charset="2"/>
              <a:buChar char="v"/>
            </a:pPr>
            <a:r>
              <a:rPr lang="en-US" sz="2600" dirty="0" smtClean="0"/>
              <a:t> When wear any type or respirator</a:t>
            </a:r>
            <a:endParaRPr lang="en-US" sz="2200" dirty="0" smtClean="0"/>
          </a:p>
          <a:p>
            <a:pPr lvl="1">
              <a:buFont typeface="Wingdings" panose="05000000000000000000" pitchFamily="2" charset="2"/>
              <a:buChar char="v"/>
            </a:pPr>
            <a:r>
              <a:rPr lang="en-US" sz="2600" dirty="0"/>
              <a:t> </a:t>
            </a:r>
            <a:r>
              <a:rPr lang="en-US" sz="2600" dirty="0" smtClean="0"/>
              <a:t>Prior to respirator fit test and before first use</a:t>
            </a:r>
          </a:p>
          <a:p>
            <a:pPr>
              <a:buFont typeface="Arial" panose="020B0604020202020204" pitchFamily="34" charset="0"/>
              <a:buChar char="•"/>
            </a:pPr>
            <a:r>
              <a:rPr lang="en-US" sz="2800" dirty="0"/>
              <a:t> </a:t>
            </a:r>
            <a:r>
              <a:rPr lang="en-US" sz="2800" dirty="0" smtClean="0"/>
              <a:t>PLHCP determines:</a:t>
            </a:r>
          </a:p>
          <a:p>
            <a:pPr lvl="1">
              <a:buFont typeface="Wingdings" panose="05000000000000000000" pitchFamily="2" charset="2"/>
              <a:buChar char="v"/>
            </a:pPr>
            <a:r>
              <a:rPr lang="en-US" sz="2600" dirty="0" smtClean="0"/>
              <a:t> Whether individual is medically able to wear the respirator </a:t>
            </a:r>
          </a:p>
          <a:p>
            <a:pPr lvl="1">
              <a:buFont typeface="Wingdings" panose="05000000000000000000" pitchFamily="2" charset="2"/>
              <a:buChar char="v"/>
            </a:pPr>
            <a:r>
              <a:rPr lang="en-US" sz="2600" dirty="0" smtClean="0"/>
              <a:t>Tests in the follow-up medical exam (as needed)</a:t>
            </a:r>
          </a:p>
          <a:p>
            <a:pPr lvl="1">
              <a:buFont typeface="Wingdings" panose="05000000000000000000" pitchFamily="2" charset="2"/>
              <a:buChar char="v"/>
            </a:pPr>
            <a:r>
              <a:rPr lang="en-US" sz="2600" dirty="0"/>
              <a:t> </a:t>
            </a:r>
            <a:r>
              <a:rPr lang="en-US" sz="2600" dirty="0" smtClean="0"/>
              <a:t>Restrictions</a:t>
            </a:r>
          </a:p>
          <a:p>
            <a:pPr>
              <a:buFont typeface="Arial" panose="020B0604020202020204" pitchFamily="34" charset="0"/>
              <a:buChar char="•"/>
            </a:pPr>
            <a:endParaRPr lang="en-US" sz="2800" dirty="0"/>
          </a:p>
        </p:txBody>
      </p:sp>
      <p:pic>
        <p:nvPicPr>
          <p:cNvPr id="4" name="Picture 3"/>
          <p:cNvPicPr>
            <a:picLocks noChangeAspect="1"/>
          </p:cNvPicPr>
          <p:nvPr/>
        </p:nvPicPr>
        <p:blipFill>
          <a:blip r:embed="rId2"/>
          <a:stretch>
            <a:fillRect/>
          </a:stretch>
        </p:blipFill>
        <p:spPr>
          <a:xfrm>
            <a:off x="6934200" y="1676400"/>
            <a:ext cx="1861053" cy="1430665"/>
          </a:xfrm>
          <a:prstGeom prst="rect">
            <a:avLst/>
          </a:prstGeom>
        </p:spPr>
      </p:pic>
    </p:spTree>
    <p:extLst>
      <p:ext uri="{BB962C8B-B14F-4D97-AF65-F5344CB8AC3E}">
        <p14:creationId xmlns:p14="http://schemas.microsoft.com/office/powerpoint/2010/main" val="12604950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Respirator Fit Testing</a:t>
            </a:r>
            <a:endParaRPr lang="en-US" dirty="0"/>
          </a:p>
        </p:txBody>
      </p:sp>
      <p:sp>
        <p:nvSpPr>
          <p:cNvPr id="3" name="Content Placeholder 2"/>
          <p:cNvSpPr>
            <a:spLocks noGrp="1"/>
          </p:cNvSpPr>
          <p:nvPr>
            <p:ph idx="1"/>
          </p:nvPr>
        </p:nvSpPr>
        <p:spPr>
          <a:xfrm>
            <a:off x="822959" y="1845734"/>
            <a:ext cx="7543801" cy="4631266"/>
          </a:xfrm>
        </p:spPr>
        <p:txBody>
          <a:bodyPr>
            <a:normAutofit fontScale="92500"/>
          </a:bodyPr>
          <a:lstStyle/>
          <a:p>
            <a:pPr>
              <a:buFont typeface="Arial" panose="020B0604020202020204" pitchFamily="34" charset="0"/>
              <a:buChar char="•"/>
            </a:pPr>
            <a:r>
              <a:rPr lang="en-US" sz="2800" dirty="0"/>
              <a:t> Fit testing is required for all negative or positive pressure tight-fitting </a:t>
            </a:r>
            <a:r>
              <a:rPr lang="en-US" sz="2800" dirty="0" smtClean="0"/>
              <a:t>face piece respirators</a:t>
            </a:r>
          </a:p>
          <a:p>
            <a:pPr lvl="1">
              <a:buFont typeface="Wingdings" panose="05000000000000000000" pitchFamily="2" charset="2"/>
              <a:buChar char="v"/>
            </a:pPr>
            <a:r>
              <a:rPr lang="en-US" sz="2600" dirty="0" smtClean="0"/>
              <a:t> Different sizes and models</a:t>
            </a:r>
          </a:p>
          <a:p>
            <a:pPr lvl="1">
              <a:buFont typeface="Wingdings" panose="05000000000000000000" pitchFamily="2" charset="2"/>
              <a:buChar char="v"/>
            </a:pPr>
            <a:r>
              <a:rPr lang="en-US" sz="2600" dirty="0"/>
              <a:t> </a:t>
            </a:r>
            <a:r>
              <a:rPr lang="en-US" sz="2600" dirty="0" smtClean="0"/>
              <a:t>Pick size/model to fit person’s </a:t>
            </a:r>
            <a:r>
              <a:rPr lang="en-US" sz="2600" dirty="0" smtClean="0"/>
              <a:t>face</a:t>
            </a:r>
          </a:p>
          <a:p>
            <a:pPr lvl="1">
              <a:buFont typeface="Wingdings" panose="05000000000000000000" pitchFamily="2" charset="2"/>
              <a:buChar char="v"/>
            </a:pPr>
            <a:r>
              <a:rPr lang="en-US" sz="2600" dirty="0"/>
              <a:t> </a:t>
            </a:r>
            <a:r>
              <a:rPr lang="en-US" sz="2600" b="1" dirty="0" smtClean="0"/>
              <a:t>Required annually when a respirator is required to be worn</a:t>
            </a:r>
            <a:endParaRPr lang="en-US" sz="2600" b="1" dirty="0"/>
          </a:p>
          <a:p>
            <a:pPr>
              <a:buFont typeface="Arial" panose="020B0604020202020204" pitchFamily="34" charset="0"/>
              <a:buChar char="•"/>
            </a:pPr>
            <a:r>
              <a:rPr lang="en-US" sz="2800" dirty="0" smtClean="0"/>
              <a:t> Type CE abrasive blasting respirators that are loose-fitting (hoods, helmets) DO NOT need to be fit tested</a:t>
            </a:r>
          </a:p>
          <a:p>
            <a:pPr>
              <a:buFont typeface="Arial" panose="020B0604020202020204" pitchFamily="34" charset="0"/>
              <a:buChar char="•"/>
            </a:pPr>
            <a:r>
              <a:rPr lang="en-US" sz="2800" dirty="0" smtClean="0"/>
              <a:t>Types of fit tests:</a:t>
            </a:r>
          </a:p>
          <a:p>
            <a:pPr lvl="1">
              <a:buFont typeface="Wingdings" panose="05000000000000000000" pitchFamily="2" charset="2"/>
              <a:buChar char="v"/>
            </a:pPr>
            <a:r>
              <a:rPr lang="en-US" sz="2600" dirty="0" smtClean="0"/>
              <a:t> Qualitative</a:t>
            </a:r>
          </a:p>
          <a:p>
            <a:pPr lvl="1">
              <a:buFont typeface="Wingdings" panose="05000000000000000000" pitchFamily="2" charset="2"/>
              <a:buChar char="v"/>
            </a:pPr>
            <a:r>
              <a:rPr lang="en-US" sz="2600" dirty="0" smtClean="0"/>
              <a:t> Quantitative</a:t>
            </a:r>
            <a:endParaRPr lang="en-US" sz="2600" dirty="0"/>
          </a:p>
        </p:txBody>
      </p:sp>
    </p:spTree>
    <p:extLst>
      <p:ext uri="{BB962C8B-B14F-4D97-AF65-F5344CB8AC3E}">
        <p14:creationId xmlns:p14="http://schemas.microsoft.com/office/powerpoint/2010/main" val="12002880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Fit Test? NIOSH Research</a:t>
            </a:r>
            <a:endParaRPr lang="en-US" dirty="0"/>
          </a:p>
        </p:txBody>
      </p:sp>
      <p:sp>
        <p:nvSpPr>
          <p:cNvPr id="5" name="Content Placeholder 4"/>
          <p:cNvSpPr>
            <a:spLocks noGrp="1"/>
          </p:cNvSpPr>
          <p:nvPr>
            <p:ph idx="1"/>
          </p:nvPr>
        </p:nvSpPr>
        <p:spPr>
          <a:xfrm>
            <a:off x="822959" y="1845734"/>
            <a:ext cx="5425441" cy="4707466"/>
          </a:xfrm>
        </p:spPr>
        <p:txBody>
          <a:bodyPr>
            <a:normAutofit fontScale="92500" lnSpcReduction="10000"/>
          </a:bodyPr>
          <a:lstStyle/>
          <a:p>
            <a:pPr>
              <a:buFont typeface="Arial" panose="020B0604020202020204" pitchFamily="34" charset="0"/>
              <a:buChar char="•"/>
            </a:pPr>
            <a:r>
              <a:rPr lang="en-US" sz="2800" dirty="0" smtClean="0"/>
              <a:t> 3-year study: 10% of subjects failed a fit test after 1 year, 20% after 2 years, 26% after 3 years using the same make, model and size respirator</a:t>
            </a:r>
          </a:p>
          <a:p>
            <a:pPr>
              <a:buFont typeface="Arial" panose="020B0604020202020204" pitchFamily="34" charset="0"/>
              <a:buChar char="•"/>
            </a:pPr>
            <a:r>
              <a:rPr lang="en-US" sz="2800" dirty="0" smtClean="0"/>
              <a:t> 24% of subjects who </a:t>
            </a:r>
            <a:r>
              <a:rPr lang="en-US" sz="2800" dirty="0"/>
              <a:t>lost ± 20lbs no longer maintained an acceptable fit</a:t>
            </a:r>
          </a:p>
          <a:p>
            <a:pPr lvl="1">
              <a:buFont typeface="Wingdings" panose="05000000000000000000" pitchFamily="2" charset="2"/>
              <a:buChar char="v"/>
            </a:pPr>
            <a:r>
              <a:rPr lang="en-US" sz="2400" dirty="0" smtClean="0"/>
              <a:t> Facial </a:t>
            </a:r>
            <a:r>
              <a:rPr lang="en-US" sz="2400" dirty="0"/>
              <a:t>changes requiring fit testing: extensive dental work, scarring, aging, cosmetic </a:t>
            </a:r>
            <a:r>
              <a:rPr lang="en-US" sz="2400" dirty="0" smtClean="0"/>
              <a:t>surgery.</a:t>
            </a:r>
          </a:p>
          <a:p>
            <a:pPr>
              <a:buFont typeface="Arial" panose="020B0604020202020204" pitchFamily="34" charset="0"/>
              <a:buChar char="•"/>
            </a:pPr>
            <a:r>
              <a:rPr lang="en-US" sz="2600" dirty="0"/>
              <a:t> </a:t>
            </a:r>
            <a:r>
              <a:rPr lang="en-US" sz="2800" dirty="0" smtClean="0"/>
              <a:t>Other factors:</a:t>
            </a:r>
          </a:p>
          <a:p>
            <a:pPr lvl="1">
              <a:buFont typeface="Wingdings" panose="05000000000000000000" pitchFamily="2" charset="2"/>
              <a:buChar char="v"/>
            </a:pPr>
            <a:r>
              <a:rPr lang="en-US" sz="2400" dirty="0" smtClean="0"/>
              <a:t> Improper </a:t>
            </a:r>
            <a:r>
              <a:rPr lang="en-US" sz="2400" dirty="0"/>
              <a:t>storage and maintenance of respirator</a:t>
            </a:r>
          </a:p>
          <a:p>
            <a:pPr lvl="1">
              <a:buFont typeface="Wingdings" panose="05000000000000000000" pitchFamily="2" charset="2"/>
              <a:buChar char="v"/>
            </a:pPr>
            <a:r>
              <a:rPr lang="en-US" sz="2400" dirty="0" smtClean="0"/>
              <a:t> Respirator </a:t>
            </a:r>
            <a:r>
              <a:rPr lang="en-US" sz="2400" dirty="0"/>
              <a:t>straps losing their elasticity</a:t>
            </a:r>
          </a:p>
          <a:p>
            <a:pPr>
              <a:buFont typeface="Arial" panose="020B0604020202020204" pitchFamily="34" charset="0"/>
              <a:buChar char="•"/>
            </a:pPr>
            <a:endParaRPr lang="en-US" sz="2800" dirty="0"/>
          </a:p>
        </p:txBody>
      </p:sp>
      <p:pic>
        <p:nvPicPr>
          <p:cNvPr id="6" name="Picture 5"/>
          <p:cNvPicPr>
            <a:picLocks noChangeAspect="1"/>
          </p:cNvPicPr>
          <p:nvPr/>
        </p:nvPicPr>
        <p:blipFill>
          <a:blip r:embed="rId2"/>
          <a:stretch>
            <a:fillRect/>
          </a:stretch>
        </p:blipFill>
        <p:spPr>
          <a:xfrm>
            <a:off x="6248400" y="2057400"/>
            <a:ext cx="2901948" cy="3755461"/>
          </a:xfrm>
          <a:prstGeom prst="rect">
            <a:avLst/>
          </a:prstGeom>
        </p:spPr>
      </p:pic>
    </p:spTree>
    <p:extLst>
      <p:ext uri="{BB962C8B-B14F-4D97-AF65-F5344CB8AC3E}">
        <p14:creationId xmlns:p14="http://schemas.microsoft.com/office/powerpoint/2010/main" val="3089710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Importance of Fit</a:t>
            </a:r>
            <a:endParaRPr lang="en-US" dirty="0"/>
          </a:p>
        </p:txBody>
      </p:sp>
      <p:sp>
        <p:nvSpPr>
          <p:cNvPr id="3" name="Content Placeholder 2"/>
          <p:cNvSpPr>
            <a:spLocks noGrp="1"/>
          </p:cNvSpPr>
          <p:nvPr>
            <p:ph idx="1"/>
          </p:nvPr>
        </p:nvSpPr>
        <p:spPr>
          <a:xfrm>
            <a:off x="822959" y="1845734"/>
            <a:ext cx="7479013" cy="4023360"/>
          </a:xfrm>
        </p:spPr>
        <p:txBody>
          <a:bodyPr/>
          <a:lstStyle/>
          <a:p>
            <a:pPr>
              <a:buFont typeface="Arial" panose="020B0604020202020204" pitchFamily="34" charset="0"/>
              <a:buChar char="•"/>
            </a:pPr>
            <a:r>
              <a:rPr lang="en-US" sz="2800" dirty="0" smtClean="0"/>
              <a:t> Respirator </a:t>
            </a:r>
            <a:r>
              <a:rPr lang="en-US" sz="2800" dirty="0"/>
              <a:t>fit is important because it involves several major issues</a:t>
            </a:r>
            <a:r>
              <a:rPr lang="en-US" sz="2800" dirty="0" smtClean="0"/>
              <a:t>:</a:t>
            </a:r>
            <a:r>
              <a:rPr lang="en-US" sz="2800" dirty="0"/>
              <a:t> </a:t>
            </a:r>
          </a:p>
          <a:p>
            <a:pPr lvl="1">
              <a:buFont typeface="Wingdings" panose="05000000000000000000" pitchFamily="2" charset="2"/>
              <a:buChar char="v"/>
            </a:pPr>
            <a:r>
              <a:rPr lang="en-US" sz="2600" dirty="0" smtClean="0"/>
              <a:t> Seal</a:t>
            </a:r>
            <a:endParaRPr lang="en-US" sz="2600" dirty="0"/>
          </a:p>
          <a:p>
            <a:pPr lvl="1">
              <a:buFont typeface="Wingdings" panose="05000000000000000000" pitchFamily="2" charset="2"/>
              <a:buChar char="v"/>
            </a:pPr>
            <a:r>
              <a:rPr lang="en-US" sz="2600" dirty="0" smtClean="0"/>
              <a:t> Compatibility with other PPE</a:t>
            </a:r>
            <a:endParaRPr lang="en-US" sz="2600" dirty="0"/>
          </a:p>
          <a:p>
            <a:pPr lvl="1">
              <a:buFont typeface="Wingdings" panose="05000000000000000000" pitchFamily="2" charset="2"/>
              <a:buChar char="v"/>
            </a:pPr>
            <a:r>
              <a:rPr lang="en-US" sz="2600" dirty="0" smtClean="0"/>
              <a:t> </a:t>
            </a:r>
            <a:r>
              <a:rPr lang="en-US" sz="2600" dirty="0" smtClean="0"/>
              <a:t>Stability</a:t>
            </a:r>
          </a:p>
          <a:p>
            <a:pPr>
              <a:buFont typeface="Arial" panose="020B0604020202020204" pitchFamily="34" charset="0"/>
              <a:buChar char="•"/>
            </a:pPr>
            <a:endParaRPr lang="en-US" dirty="0"/>
          </a:p>
        </p:txBody>
      </p:sp>
      <p:pic>
        <p:nvPicPr>
          <p:cNvPr id="4" name="Picture 3"/>
          <p:cNvPicPr>
            <a:picLocks noChangeAspect="1"/>
          </p:cNvPicPr>
          <p:nvPr/>
        </p:nvPicPr>
        <p:blipFill>
          <a:blip r:embed="rId3" cstate="print"/>
          <a:stretch>
            <a:fillRect/>
          </a:stretch>
        </p:blipFill>
        <p:spPr>
          <a:xfrm>
            <a:off x="6019800" y="2362200"/>
            <a:ext cx="2282172" cy="3389696"/>
          </a:xfrm>
          <a:prstGeom prst="rect">
            <a:avLst/>
          </a:prstGeom>
        </p:spPr>
      </p:pic>
    </p:spTree>
    <p:extLst>
      <p:ext uri="{BB962C8B-B14F-4D97-AF65-F5344CB8AC3E}">
        <p14:creationId xmlns:p14="http://schemas.microsoft.com/office/powerpoint/2010/main" val="272542516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Fit Test Protocol</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dirty="0" smtClean="0"/>
              <a:t> Individual wears respirator</a:t>
            </a:r>
          </a:p>
          <a:p>
            <a:pPr>
              <a:buFont typeface="Arial" panose="020B0604020202020204" pitchFamily="34" charset="0"/>
              <a:buChar char="•"/>
            </a:pPr>
            <a:r>
              <a:rPr lang="en-US" sz="2800" dirty="0"/>
              <a:t> </a:t>
            </a:r>
            <a:r>
              <a:rPr lang="en-US" sz="2800" dirty="0" smtClean="0"/>
              <a:t>Series of exercises</a:t>
            </a:r>
          </a:p>
          <a:p>
            <a:pPr>
              <a:buFont typeface="Arial" panose="020B0604020202020204" pitchFamily="34" charset="0"/>
              <a:buChar char="•"/>
            </a:pPr>
            <a:r>
              <a:rPr lang="en-US" sz="2800" dirty="0"/>
              <a:t> </a:t>
            </a:r>
            <a:r>
              <a:rPr lang="en-US" sz="2800" dirty="0" smtClean="0"/>
              <a:t>Test atmosphere</a:t>
            </a:r>
          </a:p>
          <a:p>
            <a:pPr>
              <a:buFont typeface="Arial" panose="020B0604020202020204" pitchFamily="34" charset="0"/>
              <a:buChar char="•"/>
            </a:pPr>
            <a:r>
              <a:rPr lang="en-US" sz="2800" dirty="0"/>
              <a:t> </a:t>
            </a:r>
            <a:r>
              <a:rPr lang="en-US" sz="2800" dirty="0" smtClean="0"/>
              <a:t>Recommended Protocol – Appendix A of the Respiratory Protection Standard</a:t>
            </a:r>
            <a:endParaRPr lang="en-US" sz="2800" dirty="0"/>
          </a:p>
        </p:txBody>
      </p:sp>
    </p:spTree>
    <p:extLst>
      <p:ext uri="{BB962C8B-B14F-4D97-AF65-F5344CB8AC3E}">
        <p14:creationId xmlns:p14="http://schemas.microsoft.com/office/powerpoint/2010/main" val="15789081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Fit Tests</a:t>
            </a:r>
            <a:endParaRPr lang="en-US" dirty="0"/>
          </a:p>
        </p:txBody>
      </p:sp>
      <p:sp>
        <p:nvSpPr>
          <p:cNvPr id="3" name="Content Placeholder 2"/>
          <p:cNvSpPr>
            <a:spLocks noGrp="1"/>
          </p:cNvSpPr>
          <p:nvPr>
            <p:ph idx="1"/>
          </p:nvPr>
        </p:nvSpPr>
        <p:spPr>
          <a:xfrm>
            <a:off x="822959" y="1845734"/>
            <a:ext cx="6339841" cy="4402666"/>
          </a:xfrm>
        </p:spPr>
        <p:txBody>
          <a:bodyPr>
            <a:normAutofit/>
          </a:bodyPr>
          <a:lstStyle/>
          <a:p>
            <a:pPr>
              <a:buFont typeface="Arial" panose="020B0604020202020204" pitchFamily="34" charset="0"/>
              <a:buChar char="•"/>
            </a:pPr>
            <a:r>
              <a:rPr lang="en-US" sz="2800" dirty="0" smtClean="0"/>
              <a:t> </a:t>
            </a:r>
            <a:r>
              <a:rPr lang="en-US" sz="2800" b="1" dirty="0" smtClean="0"/>
              <a:t>Qualitative</a:t>
            </a:r>
          </a:p>
          <a:p>
            <a:pPr lvl="1">
              <a:buFont typeface="Wingdings" panose="05000000000000000000" pitchFamily="2" charset="2"/>
              <a:buChar char="v"/>
            </a:pPr>
            <a:r>
              <a:rPr lang="en-US" sz="2600" dirty="0" smtClean="0"/>
              <a:t> Test agent directed around head of the respirator wearer</a:t>
            </a:r>
          </a:p>
          <a:p>
            <a:pPr lvl="1">
              <a:buFont typeface="Wingdings" panose="05000000000000000000" pitchFamily="2" charset="2"/>
              <a:buChar char="v"/>
            </a:pPr>
            <a:r>
              <a:rPr lang="en-US" sz="2600" dirty="0" smtClean="0"/>
              <a:t> Subjective test: If user can detect agent, test failed</a:t>
            </a:r>
          </a:p>
          <a:p>
            <a:pPr>
              <a:buFont typeface="Arial" panose="020B0604020202020204" pitchFamily="34" charset="0"/>
              <a:buChar char="•"/>
            </a:pPr>
            <a:r>
              <a:rPr lang="en-US" sz="2800" dirty="0"/>
              <a:t> </a:t>
            </a:r>
            <a:r>
              <a:rPr lang="en-US" sz="2800" b="1" dirty="0" smtClean="0"/>
              <a:t>Quantitative</a:t>
            </a:r>
          </a:p>
          <a:p>
            <a:pPr lvl="1">
              <a:buFont typeface="Wingdings" panose="05000000000000000000" pitchFamily="2" charset="2"/>
              <a:buChar char="v"/>
            </a:pPr>
            <a:r>
              <a:rPr lang="en-US" sz="2600" dirty="0" smtClean="0"/>
              <a:t> Test atmosphere</a:t>
            </a:r>
          </a:p>
          <a:p>
            <a:pPr lvl="1">
              <a:buFont typeface="Wingdings" panose="05000000000000000000" pitchFamily="2" charset="2"/>
              <a:buChar char="v"/>
            </a:pPr>
            <a:r>
              <a:rPr lang="en-US" sz="2600" dirty="0" smtClean="0"/>
              <a:t> Quantifies respirator fit using instrumentation to determine the amount of leakage into the respirator face piece</a:t>
            </a:r>
            <a:endParaRPr lang="en-US" sz="2600" dirty="0"/>
          </a:p>
        </p:txBody>
      </p:sp>
      <p:pic>
        <p:nvPicPr>
          <p:cNvPr id="4" name="Picture 3"/>
          <p:cNvPicPr>
            <a:picLocks noChangeAspect="1"/>
          </p:cNvPicPr>
          <p:nvPr/>
        </p:nvPicPr>
        <p:blipFill>
          <a:blip r:embed="rId2"/>
          <a:stretch>
            <a:fillRect/>
          </a:stretch>
        </p:blipFill>
        <p:spPr>
          <a:xfrm>
            <a:off x="6936692" y="1752600"/>
            <a:ext cx="2192931" cy="2286000"/>
          </a:xfrm>
          <a:prstGeom prst="rect">
            <a:avLst/>
          </a:prstGeom>
        </p:spPr>
      </p:pic>
      <p:pic>
        <p:nvPicPr>
          <p:cNvPr id="5" name="Picture 4"/>
          <p:cNvPicPr>
            <a:picLocks noChangeAspect="1"/>
          </p:cNvPicPr>
          <p:nvPr/>
        </p:nvPicPr>
        <p:blipFill>
          <a:blip r:embed="rId3"/>
          <a:stretch>
            <a:fillRect/>
          </a:stretch>
        </p:blipFill>
        <p:spPr>
          <a:xfrm>
            <a:off x="7326731" y="4038600"/>
            <a:ext cx="1730510" cy="2286543"/>
          </a:xfrm>
          <a:prstGeom prst="rect">
            <a:avLst/>
          </a:prstGeom>
        </p:spPr>
      </p:pic>
    </p:spTree>
    <p:extLst>
      <p:ext uri="{BB962C8B-B14F-4D97-AF65-F5344CB8AC3E}">
        <p14:creationId xmlns:p14="http://schemas.microsoft.com/office/powerpoint/2010/main" val="7823609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Fit Tests</a:t>
            </a:r>
            <a:endParaRPr lang="en-US" dirty="0"/>
          </a:p>
        </p:txBody>
      </p:sp>
      <p:sp>
        <p:nvSpPr>
          <p:cNvPr id="3" name="Content Placeholder 2"/>
          <p:cNvSpPr>
            <a:spLocks noGrp="1"/>
          </p:cNvSpPr>
          <p:nvPr>
            <p:ph sz="half" idx="1"/>
          </p:nvPr>
        </p:nvSpPr>
        <p:spPr/>
        <p:txBody>
          <a:bodyPr>
            <a:normAutofit/>
          </a:bodyPr>
          <a:lstStyle/>
          <a:p>
            <a:pPr>
              <a:buFont typeface="Arial" panose="020B0604020202020204" pitchFamily="34" charset="0"/>
              <a:buChar char="•"/>
            </a:pPr>
            <a:r>
              <a:rPr lang="en-US" sz="2800" dirty="0" smtClean="0"/>
              <a:t> </a:t>
            </a:r>
            <a:r>
              <a:rPr lang="en-US" sz="2800" b="1" dirty="0" smtClean="0"/>
              <a:t>Qualitative Fit Test</a:t>
            </a:r>
          </a:p>
          <a:p>
            <a:pPr lvl="1">
              <a:buFont typeface="Wingdings" panose="05000000000000000000" pitchFamily="2" charset="2"/>
              <a:buChar char="v"/>
            </a:pPr>
            <a:r>
              <a:rPr lang="en-US" sz="2600" dirty="0"/>
              <a:t> </a:t>
            </a:r>
            <a:r>
              <a:rPr lang="en-US" sz="2600" dirty="0" smtClean="0"/>
              <a:t>Banana oil</a:t>
            </a:r>
          </a:p>
          <a:p>
            <a:pPr lvl="1">
              <a:buFont typeface="Wingdings" panose="05000000000000000000" pitchFamily="2" charset="2"/>
              <a:buChar char="v"/>
            </a:pPr>
            <a:r>
              <a:rPr lang="en-US" sz="2600" dirty="0"/>
              <a:t> </a:t>
            </a:r>
            <a:r>
              <a:rPr lang="en-US" sz="2600" dirty="0" smtClean="0"/>
              <a:t>Irritant smoke</a:t>
            </a:r>
          </a:p>
          <a:p>
            <a:pPr lvl="1">
              <a:buFont typeface="Wingdings" panose="05000000000000000000" pitchFamily="2" charset="2"/>
              <a:buChar char="v"/>
            </a:pPr>
            <a:r>
              <a:rPr lang="en-US" sz="2600" dirty="0" smtClean="0"/>
              <a:t> Saccharin challenge</a:t>
            </a:r>
          </a:p>
          <a:p>
            <a:pPr lvl="1">
              <a:buFont typeface="Wingdings" panose="05000000000000000000" pitchFamily="2" charset="2"/>
              <a:buChar char="v"/>
            </a:pPr>
            <a:r>
              <a:rPr lang="en-US" sz="2600" dirty="0"/>
              <a:t> </a:t>
            </a:r>
            <a:r>
              <a:rPr lang="en-US" sz="2600" dirty="0" err="1" smtClean="0"/>
              <a:t>Bitrex</a:t>
            </a:r>
            <a:r>
              <a:rPr lang="en-US" sz="2600" dirty="0" smtClean="0"/>
              <a:t> solution</a:t>
            </a:r>
          </a:p>
          <a:p>
            <a:pPr lvl="1">
              <a:buFont typeface="Wingdings" panose="05000000000000000000" pitchFamily="2" charset="2"/>
              <a:buChar char="v"/>
            </a:pPr>
            <a:endParaRPr lang="en-US" sz="2600" dirty="0"/>
          </a:p>
        </p:txBody>
      </p:sp>
      <p:sp>
        <p:nvSpPr>
          <p:cNvPr id="4" name="Content Placeholder 3"/>
          <p:cNvSpPr>
            <a:spLocks noGrp="1"/>
          </p:cNvSpPr>
          <p:nvPr>
            <p:ph sz="half" idx="2"/>
          </p:nvPr>
        </p:nvSpPr>
        <p:spPr/>
        <p:txBody>
          <a:bodyPr>
            <a:normAutofit/>
          </a:bodyPr>
          <a:lstStyle/>
          <a:p>
            <a:pPr>
              <a:buFont typeface="Arial" panose="020B0604020202020204" pitchFamily="34" charset="0"/>
              <a:buChar char="•"/>
            </a:pPr>
            <a:r>
              <a:rPr lang="en-US" sz="2800" dirty="0" smtClean="0"/>
              <a:t> </a:t>
            </a:r>
            <a:r>
              <a:rPr lang="en-US" sz="2800" b="1" dirty="0" smtClean="0"/>
              <a:t>Quantitative Fit Test</a:t>
            </a:r>
          </a:p>
          <a:p>
            <a:pPr lvl="1">
              <a:buFont typeface="Wingdings" panose="05000000000000000000" pitchFamily="2" charset="2"/>
              <a:buChar char="v"/>
            </a:pPr>
            <a:r>
              <a:rPr lang="en-US" sz="2600" dirty="0"/>
              <a:t> </a:t>
            </a:r>
            <a:r>
              <a:rPr lang="en-US" sz="2600" dirty="0" smtClean="0"/>
              <a:t>Expensive machinery</a:t>
            </a:r>
          </a:p>
          <a:p>
            <a:pPr lvl="1">
              <a:buFont typeface="Wingdings" panose="05000000000000000000" pitchFamily="2" charset="2"/>
              <a:buChar char="v"/>
            </a:pPr>
            <a:r>
              <a:rPr lang="en-US" sz="2600" dirty="0"/>
              <a:t> </a:t>
            </a:r>
            <a:r>
              <a:rPr lang="en-US" sz="2600" dirty="0" smtClean="0"/>
              <a:t>Fit factors</a:t>
            </a:r>
          </a:p>
          <a:p>
            <a:pPr lvl="2">
              <a:buFont typeface="Courier New" panose="02070309020205020404" pitchFamily="49" charset="0"/>
              <a:buChar char="o"/>
            </a:pPr>
            <a:r>
              <a:rPr lang="en-US" sz="2200" dirty="0"/>
              <a:t> </a:t>
            </a:r>
            <a:r>
              <a:rPr lang="en-US" sz="2200" dirty="0" smtClean="0"/>
              <a:t>Outside air concentration compared to inside the respirator air concentration</a:t>
            </a:r>
            <a:endParaRPr lang="en-US" sz="2200" dirty="0"/>
          </a:p>
        </p:txBody>
      </p:sp>
      <p:sp>
        <p:nvSpPr>
          <p:cNvPr id="5" name="Text Box 5"/>
          <p:cNvSpPr txBox="1">
            <a:spLocks noChangeArrowheads="1"/>
          </p:cNvSpPr>
          <p:nvPr/>
        </p:nvSpPr>
        <p:spPr bwMode="auto">
          <a:xfrm>
            <a:off x="1501140" y="4876800"/>
            <a:ext cx="6324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55000"/>
              <a:buFont typeface="Monotype Sorts" pitchFamily="2" charset="2"/>
              <a:buChar char="l"/>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accent2"/>
              </a:buClr>
              <a:buSzPct val="100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accent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defRPr>
            </a:lvl9pPr>
          </a:lstStyle>
          <a:p>
            <a:pPr>
              <a:spcBef>
                <a:spcPct val="50000"/>
              </a:spcBef>
              <a:buClrTx/>
              <a:buSzTx/>
              <a:buFontTx/>
              <a:buNone/>
            </a:pPr>
            <a:r>
              <a:rPr lang="en-US" altLang="en-US" sz="2400" b="1" dirty="0">
                <a:solidFill>
                  <a:srgbClr val="CC6600"/>
                </a:solidFill>
                <a:latin typeface="+mn-lt"/>
              </a:rPr>
              <a:t>Standard prohibits facial hair which interferes with face - to </a:t>
            </a:r>
            <a:r>
              <a:rPr lang="en-US" altLang="en-US" sz="2400" b="1" dirty="0" smtClean="0">
                <a:solidFill>
                  <a:srgbClr val="CC6600"/>
                </a:solidFill>
                <a:latin typeface="+mn-lt"/>
              </a:rPr>
              <a:t>– face piece </a:t>
            </a:r>
            <a:r>
              <a:rPr lang="en-US" altLang="en-US" sz="2400" b="1" dirty="0">
                <a:solidFill>
                  <a:srgbClr val="CC6600"/>
                </a:solidFill>
                <a:latin typeface="+mn-lt"/>
              </a:rPr>
              <a:t>seal or valve function</a:t>
            </a:r>
          </a:p>
        </p:txBody>
      </p:sp>
    </p:spTree>
    <p:extLst>
      <p:ext uri="{BB962C8B-B14F-4D97-AF65-F5344CB8AC3E}">
        <p14:creationId xmlns:p14="http://schemas.microsoft.com/office/powerpoint/2010/main" val="38092253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Seal Checks</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dirty="0" smtClean="0"/>
              <a:t> Assures a proper fit</a:t>
            </a:r>
          </a:p>
          <a:p>
            <a:pPr>
              <a:buFont typeface="Arial" panose="020B0604020202020204" pitchFamily="34" charset="0"/>
              <a:buChar char="•"/>
            </a:pPr>
            <a:r>
              <a:rPr lang="en-US" sz="2800" dirty="0"/>
              <a:t> </a:t>
            </a:r>
            <a:r>
              <a:rPr lang="en-US" sz="2800" dirty="0" smtClean="0"/>
              <a:t>Face to face piece seal</a:t>
            </a:r>
          </a:p>
          <a:p>
            <a:pPr>
              <a:buFont typeface="Arial" panose="020B0604020202020204" pitchFamily="34" charset="0"/>
              <a:buChar char="•"/>
            </a:pPr>
            <a:r>
              <a:rPr lang="en-US" sz="2800" dirty="0" smtClean="0"/>
              <a:t> Recommended protocols in Appendix B-1 of Respirator standard</a:t>
            </a:r>
          </a:p>
          <a:p>
            <a:pPr>
              <a:buFont typeface="Arial" panose="020B0604020202020204" pitchFamily="34" charset="0"/>
              <a:buChar char="•"/>
            </a:pPr>
            <a:r>
              <a:rPr lang="en-US" sz="2800" dirty="0"/>
              <a:t> </a:t>
            </a:r>
            <a:r>
              <a:rPr lang="en-US" sz="2800" dirty="0" smtClean="0"/>
              <a:t>User Seal Check</a:t>
            </a:r>
          </a:p>
          <a:p>
            <a:pPr lvl="1">
              <a:buFont typeface="Wingdings" panose="05000000000000000000" pitchFamily="2" charset="2"/>
              <a:buChar char="v"/>
            </a:pPr>
            <a:r>
              <a:rPr lang="en-US" sz="2600" dirty="0"/>
              <a:t> </a:t>
            </a:r>
            <a:r>
              <a:rPr lang="en-US" sz="2600" dirty="0" smtClean="0"/>
              <a:t>Positive Pressure Check</a:t>
            </a:r>
          </a:p>
          <a:p>
            <a:pPr lvl="1">
              <a:buFont typeface="Wingdings" panose="05000000000000000000" pitchFamily="2" charset="2"/>
              <a:buChar char="v"/>
            </a:pPr>
            <a:r>
              <a:rPr lang="en-US" sz="2600" dirty="0" smtClean="0"/>
              <a:t> Negative Pressure Check</a:t>
            </a:r>
          </a:p>
          <a:p>
            <a:pPr>
              <a:buFont typeface="Arial" panose="020B0604020202020204" pitchFamily="34" charset="0"/>
              <a:buChar char="•"/>
            </a:pPr>
            <a:r>
              <a:rPr lang="en-US" sz="2800" dirty="0"/>
              <a:t> </a:t>
            </a:r>
            <a:r>
              <a:rPr lang="en-US" sz="2800" dirty="0" smtClean="0">
                <a:solidFill>
                  <a:srgbClr val="CC6600"/>
                </a:solidFill>
              </a:rPr>
              <a:t>NOT a substitute for Fit Tests!</a:t>
            </a:r>
            <a:endParaRPr lang="en-US" sz="2800" dirty="0" smtClean="0"/>
          </a:p>
        </p:txBody>
      </p:sp>
    </p:spTree>
    <p:extLst>
      <p:ext uri="{BB962C8B-B14F-4D97-AF65-F5344CB8AC3E}">
        <p14:creationId xmlns:p14="http://schemas.microsoft.com/office/powerpoint/2010/main" val="23204858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Seal Check vs. Fit Test</a:t>
            </a:r>
            <a:endParaRPr lang="en-US" dirty="0"/>
          </a:p>
        </p:txBody>
      </p:sp>
      <p:pic>
        <p:nvPicPr>
          <p:cNvPr id="5" name="Content Placeholder 4"/>
          <p:cNvPicPr>
            <a:picLocks noGrp="1" noChangeAspect="1"/>
          </p:cNvPicPr>
          <p:nvPr>
            <p:ph sz="half" idx="1"/>
          </p:nvPr>
        </p:nvPicPr>
        <p:blipFill>
          <a:blip r:embed="rId3"/>
          <a:stretch>
            <a:fillRect/>
          </a:stretch>
        </p:blipFill>
        <p:spPr>
          <a:xfrm>
            <a:off x="990600" y="2085532"/>
            <a:ext cx="1518036" cy="2249619"/>
          </a:xfrm>
          <a:prstGeom prst="rect">
            <a:avLst/>
          </a:prstGeom>
        </p:spPr>
      </p:pic>
      <p:pic>
        <p:nvPicPr>
          <p:cNvPr id="8" name="Content Placeholder 7"/>
          <p:cNvPicPr>
            <a:picLocks noGrp="1" noChangeAspect="1"/>
          </p:cNvPicPr>
          <p:nvPr>
            <p:ph sz="half" idx="2"/>
          </p:nvPr>
        </p:nvPicPr>
        <p:blipFill>
          <a:blip r:embed="rId4"/>
          <a:stretch>
            <a:fillRect/>
          </a:stretch>
        </p:blipFill>
        <p:spPr>
          <a:xfrm>
            <a:off x="5715000" y="1939215"/>
            <a:ext cx="2292295" cy="2395936"/>
          </a:xfrm>
          <a:prstGeom prst="rect">
            <a:avLst/>
          </a:prstGeom>
        </p:spPr>
      </p:pic>
      <p:pic>
        <p:nvPicPr>
          <p:cNvPr id="7" name="Picture 6"/>
          <p:cNvPicPr>
            <a:picLocks noChangeAspect="1"/>
          </p:cNvPicPr>
          <p:nvPr/>
        </p:nvPicPr>
        <p:blipFill>
          <a:blip r:embed="rId5"/>
          <a:stretch>
            <a:fillRect/>
          </a:stretch>
        </p:blipFill>
        <p:spPr>
          <a:xfrm>
            <a:off x="2590800" y="1969698"/>
            <a:ext cx="1450974" cy="2365453"/>
          </a:xfrm>
          <a:prstGeom prst="rect">
            <a:avLst/>
          </a:prstGeom>
        </p:spPr>
      </p:pic>
      <p:sp>
        <p:nvSpPr>
          <p:cNvPr id="9" name="TextBox 8"/>
          <p:cNvSpPr txBox="1"/>
          <p:nvPr/>
        </p:nvSpPr>
        <p:spPr>
          <a:xfrm>
            <a:off x="1295400" y="4646847"/>
            <a:ext cx="2616294" cy="646331"/>
          </a:xfrm>
          <a:prstGeom prst="rect">
            <a:avLst/>
          </a:prstGeom>
          <a:noFill/>
        </p:spPr>
        <p:txBody>
          <a:bodyPr wrap="none" rtlCol="0">
            <a:spAutoFit/>
          </a:bodyPr>
          <a:lstStyle/>
          <a:p>
            <a:r>
              <a:rPr lang="en-US" dirty="0" smtClean="0"/>
              <a:t>Negative &amp; Positive</a:t>
            </a:r>
          </a:p>
          <a:p>
            <a:r>
              <a:rPr lang="en-US" dirty="0" smtClean="0"/>
              <a:t>Pressure User Seal Checks</a:t>
            </a:r>
            <a:endParaRPr lang="en-US" dirty="0"/>
          </a:p>
        </p:txBody>
      </p:sp>
      <p:sp>
        <p:nvSpPr>
          <p:cNvPr id="10" name="TextBox 9"/>
          <p:cNvSpPr txBox="1"/>
          <p:nvPr/>
        </p:nvSpPr>
        <p:spPr>
          <a:xfrm>
            <a:off x="5903479" y="4508348"/>
            <a:ext cx="2546082" cy="461665"/>
          </a:xfrm>
          <a:prstGeom prst="rect">
            <a:avLst/>
          </a:prstGeom>
          <a:noFill/>
        </p:spPr>
        <p:txBody>
          <a:bodyPr wrap="none" rtlCol="0">
            <a:spAutoFit/>
          </a:bodyPr>
          <a:lstStyle/>
          <a:p>
            <a:r>
              <a:rPr lang="en-US" dirty="0" smtClean="0"/>
              <a:t>Qualitative Fit Test</a:t>
            </a:r>
            <a:endParaRPr lang="en-US" dirty="0"/>
          </a:p>
        </p:txBody>
      </p:sp>
    </p:spTree>
    <p:extLst>
      <p:ext uri="{BB962C8B-B14F-4D97-AF65-F5344CB8AC3E}">
        <p14:creationId xmlns:p14="http://schemas.microsoft.com/office/powerpoint/2010/main" val="2359841827"/>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6615</TotalTime>
  <Words>6278</Words>
  <Application>Microsoft Office PowerPoint</Application>
  <PresentationFormat>On-screen Show (4:3)</PresentationFormat>
  <Paragraphs>794</Paragraphs>
  <Slides>147</Slides>
  <Notes>3</Notes>
  <HiddenSlides>2</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147</vt:i4>
      </vt:variant>
    </vt:vector>
  </HeadingPairs>
  <TitlesOfParts>
    <vt:vector size="157" baseType="lpstr">
      <vt:lpstr>Arial</vt:lpstr>
      <vt:lpstr>Calibri</vt:lpstr>
      <vt:lpstr>Calibri Light</vt:lpstr>
      <vt:lpstr>Courier New</vt:lpstr>
      <vt:lpstr>Monotype Sorts</vt:lpstr>
      <vt:lpstr>Times New Roman</vt:lpstr>
      <vt:lpstr>Wingdings</vt:lpstr>
      <vt:lpstr>Retrospect</vt:lpstr>
      <vt:lpstr>Acrobat Document</vt:lpstr>
      <vt:lpstr>Clip</vt:lpstr>
      <vt:lpstr>Training to Prevent Silicosis</vt:lpstr>
      <vt:lpstr>What is MIOSHA</vt:lpstr>
      <vt:lpstr>Definition “Employer”</vt:lpstr>
      <vt:lpstr>Definition “Employee”</vt:lpstr>
      <vt:lpstr>Employer’s Responsibilities</vt:lpstr>
      <vt:lpstr>Employer’s Responsibilities</vt:lpstr>
      <vt:lpstr>Employer’s Responsibilities</vt:lpstr>
      <vt:lpstr>Employer Reporting Requirements</vt:lpstr>
      <vt:lpstr>Employer Reporting Requirements</vt:lpstr>
      <vt:lpstr>Employer Recording Requirements</vt:lpstr>
      <vt:lpstr>MIOSHA Forms</vt:lpstr>
      <vt:lpstr>MIOSHA Forms</vt:lpstr>
      <vt:lpstr>Other Provisions Under MIOSHA</vt:lpstr>
      <vt:lpstr>Other Provisions Under MIOSHA</vt:lpstr>
      <vt:lpstr>Why You Are Here</vt:lpstr>
      <vt:lpstr>Why You Are Here</vt:lpstr>
      <vt:lpstr>Silica Substitutes</vt:lpstr>
      <vt:lpstr>What is Abrasive Blasting?</vt:lpstr>
      <vt:lpstr>Silica Substitutes:  Appendix I</vt:lpstr>
      <vt:lpstr>Health Hazards of Abrasive Blasting</vt:lpstr>
      <vt:lpstr>Health Hazards of Abrasive Blasting</vt:lpstr>
      <vt:lpstr>What is Silica?</vt:lpstr>
      <vt:lpstr>Types of Silica</vt:lpstr>
      <vt:lpstr>What is Silicosis?</vt:lpstr>
      <vt:lpstr>Who is at Risk?</vt:lpstr>
      <vt:lpstr>Why &amp; What We Breathe</vt:lpstr>
      <vt:lpstr>Your Bronchial Tree</vt:lpstr>
      <vt:lpstr>Respirable Dust</vt:lpstr>
      <vt:lpstr>Particle Size Matters</vt:lpstr>
      <vt:lpstr>How Does Exposure Occur?</vt:lpstr>
      <vt:lpstr>Let’s look at how silica enters the lung</vt:lpstr>
      <vt:lpstr>What are the Health Effects?</vt:lpstr>
      <vt:lpstr>Forms of Silicosis</vt:lpstr>
      <vt:lpstr>Acute Silicosis</vt:lpstr>
      <vt:lpstr>Accelerated Silicosis</vt:lpstr>
      <vt:lpstr>Chronic Silicosis</vt:lpstr>
      <vt:lpstr>Symptoms</vt:lpstr>
      <vt:lpstr>Tuberculosis (TB)</vt:lpstr>
      <vt:lpstr>Silica and Other Disease</vt:lpstr>
      <vt:lpstr>Lung Cancer</vt:lpstr>
      <vt:lpstr>NO CURE FOR SILICOSIS</vt:lpstr>
      <vt:lpstr>Noise</vt:lpstr>
      <vt:lpstr>Noise Rules</vt:lpstr>
      <vt:lpstr>Metals</vt:lpstr>
      <vt:lpstr>Other Hazards</vt:lpstr>
      <vt:lpstr>Getting Organized</vt:lpstr>
      <vt:lpstr>Safety &amp; Health Management System (SHMS)</vt:lpstr>
      <vt:lpstr>Why a SHMS?</vt:lpstr>
      <vt:lpstr>Getting Started</vt:lpstr>
      <vt:lpstr>H&amp;S Vision Statement Example</vt:lpstr>
      <vt:lpstr>H&amp;S Policy Statement (Example)</vt:lpstr>
      <vt:lpstr>Air Sampling</vt:lpstr>
      <vt:lpstr>Permissible Exposure Limit (PEL)</vt:lpstr>
      <vt:lpstr>Action Level (AL)</vt:lpstr>
      <vt:lpstr>Assess Employee Exposure</vt:lpstr>
      <vt:lpstr>Assess Employee Exposure</vt:lpstr>
      <vt:lpstr>Assess Employee Exposure</vt:lpstr>
      <vt:lpstr>Assess Employee Exposure</vt:lpstr>
      <vt:lpstr>Personal Breathing Zone</vt:lpstr>
      <vt:lpstr>Additional Monitoring</vt:lpstr>
      <vt:lpstr>Additional Monitoring</vt:lpstr>
      <vt:lpstr>Additional Monitoring</vt:lpstr>
      <vt:lpstr>Other Requirements</vt:lpstr>
      <vt:lpstr>Other Requirements</vt:lpstr>
      <vt:lpstr>Specific Air Monitoring Records</vt:lpstr>
      <vt:lpstr>Specific Objective Data Records</vt:lpstr>
      <vt:lpstr>Minimizing Airborne Silica</vt:lpstr>
      <vt:lpstr>Minimizing Airborne Silica</vt:lpstr>
      <vt:lpstr>Minimizing Airborne Silica</vt:lpstr>
      <vt:lpstr>Minimizing Airborne Silica</vt:lpstr>
      <vt:lpstr>Minimizing Airborne Silica</vt:lpstr>
      <vt:lpstr>Silica Exposure Control Plan</vt:lpstr>
      <vt:lpstr>Competent Person - Construction</vt:lpstr>
      <vt:lpstr>Regulated Area – General Industry</vt:lpstr>
      <vt:lpstr>Regulated Area – Required For General Industry Only</vt:lpstr>
      <vt:lpstr>Regulated Area - Construction</vt:lpstr>
      <vt:lpstr>Respiratory Protection and Personal Protective Equipment</vt:lpstr>
      <vt:lpstr>Personal Protective Equipment</vt:lpstr>
      <vt:lpstr>Respiratory Protection</vt:lpstr>
      <vt:lpstr>Respirators MUST BE NIOSH CERTIFIED</vt:lpstr>
      <vt:lpstr>Silica Standard: Respiratory Protection Required</vt:lpstr>
      <vt:lpstr>Silica Standard: Respiratory Protection Required</vt:lpstr>
      <vt:lpstr>Abrasive Blasting (Part 523)</vt:lpstr>
      <vt:lpstr>Abrasive Blasting Respirators</vt:lpstr>
      <vt:lpstr>Type CE Respirator Components</vt:lpstr>
      <vt:lpstr>Respirator Terminology</vt:lpstr>
      <vt:lpstr>Respirator Terminology</vt:lpstr>
      <vt:lpstr>NIOSH Approved Abrasive Blasting Respirators</vt:lpstr>
      <vt:lpstr>Respirator APF 1910.134(d)(3)(1)(A)</vt:lpstr>
      <vt:lpstr>Respirator – Medical Exams</vt:lpstr>
      <vt:lpstr>Medical Evaluations</vt:lpstr>
      <vt:lpstr>Respirator Fit Testing</vt:lpstr>
      <vt:lpstr>Why Fit Test? NIOSH Research</vt:lpstr>
      <vt:lpstr>The Importance of Fit</vt:lpstr>
      <vt:lpstr>Fit Test Protocol</vt:lpstr>
      <vt:lpstr>Types of Fit Tests</vt:lpstr>
      <vt:lpstr>Fit Tests</vt:lpstr>
      <vt:lpstr>User Seal Checks</vt:lpstr>
      <vt:lpstr>User Seal Check vs. Fit Test</vt:lpstr>
      <vt:lpstr>Respirator Maintenance &amp; Care  (Appendix B-2 of 1910.134)</vt:lpstr>
      <vt:lpstr>Written Respiratory Protection Program</vt:lpstr>
      <vt:lpstr>Compressors</vt:lpstr>
      <vt:lpstr>Compressors</vt:lpstr>
      <vt:lpstr>Personal Protective Equipment</vt:lpstr>
      <vt:lpstr>Hazard Assessment</vt:lpstr>
      <vt:lpstr>PPE for Abrasive Blasters</vt:lpstr>
      <vt:lpstr>Protective Clothing</vt:lpstr>
      <vt:lpstr>Hearing Protection</vt:lpstr>
      <vt:lpstr>Hearing Protection</vt:lpstr>
      <vt:lpstr>Using the Noise Reduction Rating</vt:lpstr>
      <vt:lpstr>Hearing Conservation Program</vt:lpstr>
      <vt:lpstr>Hearing Conservation Program</vt:lpstr>
      <vt:lpstr>Safety Training</vt:lpstr>
      <vt:lpstr>Silica Standard</vt:lpstr>
      <vt:lpstr>Respirator Training</vt:lpstr>
      <vt:lpstr>Hazard Communication</vt:lpstr>
      <vt:lpstr>Personal Protective Equipment</vt:lpstr>
      <vt:lpstr>Personal Protective Equipment</vt:lpstr>
      <vt:lpstr>Noise (General Industry)</vt:lpstr>
      <vt:lpstr>NOISE (Construction)</vt:lpstr>
      <vt:lpstr>Medical Records/Trade Secrets</vt:lpstr>
      <vt:lpstr>Cleaning Up</vt:lpstr>
      <vt:lpstr>Housekeeping</vt:lpstr>
      <vt:lpstr>Why Do I Need a HEPA-Filter Vacuum</vt:lpstr>
      <vt:lpstr>Personal Hygiene</vt:lpstr>
      <vt:lpstr>Remember: Silica on your work clothes and body becomes silica in your vehicle and then silica exposure for your family</vt:lpstr>
      <vt:lpstr>Medical Monitoring</vt:lpstr>
      <vt:lpstr>Medical Surveillance</vt:lpstr>
      <vt:lpstr>Medical Surveillance: Construction</vt:lpstr>
      <vt:lpstr>Medical Surveillance – General Industry</vt:lpstr>
      <vt:lpstr>Frequency of Medical Exams</vt:lpstr>
      <vt:lpstr>Medical Exam Tests</vt:lpstr>
      <vt:lpstr>Chest X-Rays</vt:lpstr>
      <vt:lpstr>Employers Must Provide to PLHCP</vt:lpstr>
      <vt:lpstr>PLHCP Must </vt:lpstr>
      <vt:lpstr>Written Medical Report from PLHCP to Employee</vt:lpstr>
      <vt:lpstr>Written Medical Report from PLHCP to Employee</vt:lpstr>
      <vt:lpstr>Employer Receives from PLHCP</vt:lpstr>
      <vt:lpstr>Employer Receives from PLHCP</vt:lpstr>
      <vt:lpstr>Employer Must Give to Employee</vt:lpstr>
      <vt:lpstr>Keeping Family Safe</vt:lpstr>
      <vt:lpstr>Keeping Family Safe</vt:lpstr>
      <vt:lpstr>Remember: Silica on your work clothes and body becomes silica in your vehicle and then silica exposure for your family</vt:lpstr>
      <vt:lpstr>Summary</vt:lpstr>
      <vt:lpstr>What Precautions Can Reduce the Risk?</vt:lpstr>
      <vt:lpstr>What Precautions Can Reduce the Risk?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MIOSHA?</dc:title>
  <dc:creator>Cancer Center</dc:creator>
  <cp:lastModifiedBy>Debra Chester</cp:lastModifiedBy>
  <cp:revision>203</cp:revision>
  <cp:lastPrinted>1999-05-25T13:21:39Z</cp:lastPrinted>
  <dcterms:created xsi:type="dcterms:W3CDTF">1997-03-24T17:56:24Z</dcterms:created>
  <dcterms:modified xsi:type="dcterms:W3CDTF">2019-02-19T14:34:06Z</dcterms:modified>
</cp:coreProperties>
</file>